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Ubuntu"/>
      <p:regular r:id="rId40"/>
      <p:bold r:id="rId41"/>
      <p:italic r:id="rId42"/>
      <p:boldItalic r:id="rId43"/>
    </p:embeddedFont>
    <p:embeddedFont>
      <p:font typeface="Roboto"/>
      <p:regular r:id="rId44"/>
      <p:bold r:id="rId45"/>
      <p:italic r:id="rId46"/>
      <p:boldItalic r:id="rId47"/>
    </p:embeddedFont>
    <p:embeddedFont>
      <p:font typeface="Caveat"/>
      <p:regular r:id="rId48"/>
      <p:bold r:id="rId49"/>
    </p:embeddedFont>
    <p:embeddedFont>
      <p:font typeface="Lobster"/>
      <p:regular r:id="rId50"/>
    </p:embeddedFont>
    <p:embeddedFont>
      <p:font typeface="Montserrat"/>
      <p:regular r:id="rId51"/>
      <p:bold r:id="rId52"/>
      <p:italic r:id="rId53"/>
      <p:boldItalic r:id="rId54"/>
    </p:embeddedFont>
    <p:embeddedFont>
      <p:font typeface="Lato"/>
      <p:regular r:id="rId55"/>
      <p:bold r:id="rId56"/>
      <p:italic r:id="rId57"/>
      <p:boldItalic r:id="rId58"/>
    </p:embeddedFont>
    <p:embeddedFont>
      <p:font typeface="Montserrat ExtraBold"/>
      <p:bold r:id="rId59"/>
      <p:boldItalic r:id="rId60"/>
    </p:embeddedFont>
    <p:embeddedFont>
      <p:font typeface="Comfortaa"/>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EB9FA1-C7D5-4E7C-81CA-8C5C29CFFD6B}">
  <a:tblStyle styleId="{04EB9FA1-C7D5-4E7C-81CA-8C5C29CFFD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buntu-regular.fntdata"/><Relationship Id="rId42" Type="http://schemas.openxmlformats.org/officeDocument/2006/relationships/font" Target="fonts/Ubuntu-italic.fntdata"/><Relationship Id="rId41" Type="http://schemas.openxmlformats.org/officeDocument/2006/relationships/font" Target="fonts/Ubuntu-bold.fntdata"/><Relationship Id="rId44" Type="http://schemas.openxmlformats.org/officeDocument/2006/relationships/font" Target="fonts/Roboto-regular.fntdata"/><Relationship Id="rId43" Type="http://schemas.openxmlformats.org/officeDocument/2006/relationships/font" Target="fonts/Ubuntu-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aveat-regular.fntdata"/><Relationship Id="rId47" Type="http://schemas.openxmlformats.org/officeDocument/2006/relationships/font" Target="fonts/Roboto-boldItalic.fntdata"/><Relationship Id="rId49" Type="http://schemas.openxmlformats.org/officeDocument/2006/relationships/font" Target="fonts/Cavea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Comfortaa-bold.fntdata"/><Relationship Id="rId61" Type="http://schemas.openxmlformats.org/officeDocument/2006/relationships/font" Target="fonts/Comfortaa-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MontserratExtraBold-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regular.fntdata"/><Relationship Id="rId50" Type="http://schemas.openxmlformats.org/officeDocument/2006/relationships/font" Target="fonts/Lobster-regular.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4.xml"/><Relationship Id="rId55" Type="http://schemas.openxmlformats.org/officeDocument/2006/relationships/font" Target="fonts/Lato-regular.fntdata"/><Relationship Id="rId10" Type="http://schemas.openxmlformats.org/officeDocument/2006/relationships/slide" Target="slides/slide3.xml"/><Relationship Id="rId54" Type="http://schemas.openxmlformats.org/officeDocument/2006/relationships/font" Target="fonts/Montserrat-boldItalic.fntdata"/><Relationship Id="rId13" Type="http://schemas.openxmlformats.org/officeDocument/2006/relationships/slide" Target="slides/slide6.xml"/><Relationship Id="rId57" Type="http://schemas.openxmlformats.org/officeDocument/2006/relationships/font" Target="fonts/Lato-italic.fntdata"/><Relationship Id="rId12" Type="http://schemas.openxmlformats.org/officeDocument/2006/relationships/slide" Target="slides/slide5.xml"/><Relationship Id="rId56" Type="http://schemas.openxmlformats.org/officeDocument/2006/relationships/font" Target="fonts/Lato-bold.fntdata"/><Relationship Id="rId15" Type="http://schemas.openxmlformats.org/officeDocument/2006/relationships/slide" Target="slides/slide8.xml"/><Relationship Id="rId59" Type="http://schemas.openxmlformats.org/officeDocument/2006/relationships/font" Target="fonts/MontserratExtraBold-bold.fntdata"/><Relationship Id="rId14" Type="http://schemas.openxmlformats.org/officeDocument/2006/relationships/slide" Target="slides/slide7.xml"/><Relationship Id="rId58" Type="http://schemas.openxmlformats.org/officeDocument/2006/relationships/font" Target="fonts/La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5501f3e14_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5501f3e14_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5501f3e14_9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5501f3e14_9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55aada45b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55aada45b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55aada45b_4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55aada45b_4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55aada45b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55aada45b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5501f3e14_4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5501f3e14_4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55aada45b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55aada45b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55aada45b_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e55aada45b_28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5501f3e14_4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5501f3e14_4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5501f3e14_4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5501f3e14_4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5501f3e14_4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5501f3e14_4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55aada45b_21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e55aada45b_2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5501f3e14_4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5501f3e14_4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5501f3e14_1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5501f3e14_1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55aada45b_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e55aada45b_34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55aada45b_3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e55aada45b_34_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5501f3e14_1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e5501f3e14_1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5501f3e14_4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5501f3e14_4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5501f3e14_1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5501f3e14_1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5501f3e14_2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5501f3e14_2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5501f3e14_4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5501f3e14_4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5501f3e14_4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5501f3e14_4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55aada45b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55aada45b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55aada45b_9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55aada45b_9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55aada45b_3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e55aada45b_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5501f3e14_4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5501f3e14_4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5501f3e14_4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5501f3e14_4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5501f3e14_4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5501f3e14_4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55aada45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55aada45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5501f3e14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5501f3e14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5501f3e14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5501f3e14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4" name="Shape 134"/>
        <p:cNvGrpSpPr/>
        <p:nvPr/>
      </p:nvGrpSpPr>
      <p:grpSpPr>
        <a:xfrm>
          <a:off x="0" y="0"/>
          <a:ext cx="0" cy="0"/>
          <a:chOff x="0" y="0"/>
          <a:chExt cx="0" cy="0"/>
        </a:xfrm>
      </p:grpSpPr>
      <p:grpSp>
        <p:nvGrpSpPr>
          <p:cNvPr id="135" name="Google Shape;135;p14"/>
          <p:cNvGrpSpPr/>
          <p:nvPr/>
        </p:nvGrpSpPr>
        <p:grpSpPr>
          <a:xfrm>
            <a:off x="0" y="381001"/>
            <a:ext cx="1037850" cy="1016288"/>
            <a:chOff x="0" y="381001"/>
            <a:chExt cx="1037850" cy="1016288"/>
          </a:xfrm>
        </p:grpSpPr>
        <p:sp>
          <p:nvSpPr>
            <p:cNvPr id="136" name="Google Shape;136;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9" name="Google Shape;139;p1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0" name="Google Shape;14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 name="Shape 141"/>
        <p:cNvGrpSpPr/>
        <p:nvPr/>
      </p:nvGrpSpPr>
      <p:grpSpPr>
        <a:xfrm>
          <a:off x="0" y="0"/>
          <a:ext cx="0" cy="0"/>
          <a:chOff x="0" y="0"/>
          <a:chExt cx="0" cy="0"/>
        </a:xfrm>
      </p:grpSpPr>
      <p:grpSp>
        <p:nvGrpSpPr>
          <p:cNvPr id="142" name="Google Shape;142;p15"/>
          <p:cNvGrpSpPr/>
          <p:nvPr/>
        </p:nvGrpSpPr>
        <p:grpSpPr>
          <a:xfrm>
            <a:off x="0" y="381001"/>
            <a:ext cx="1037850" cy="1016288"/>
            <a:chOff x="0" y="381001"/>
            <a:chExt cx="1037850" cy="1016288"/>
          </a:xfrm>
        </p:grpSpPr>
        <p:sp>
          <p:nvSpPr>
            <p:cNvPr id="143" name="Google Shape;14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 name="Google Shape;14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9" name="Shape 149"/>
        <p:cNvGrpSpPr/>
        <p:nvPr/>
      </p:nvGrpSpPr>
      <p:grpSpPr>
        <a:xfrm>
          <a:off x="0" y="0"/>
          <a:ext cx="0" cy="0"/>
          <a:chOff x="0" y="0"/>
          <a:chExt cx="0" cy="0"/>
        </a:xfrm>
      </p:grpSpPr>
      <p:grpSp>
        <p:nvGrpSpPr>
          <p:cNvPr id="150" name="Google Shape;150;p17"/>
          <p:cNvGrpSpPr/>
          <p:nvPr/>
        </p:nvGrpSpPr>
        <p:grpSpPr>
          <a:xfrm>
            <a:off x="0" y="381001"/>
            <a:ext cx="1037850" cy="1016288"/>
            <a:chOff x="0" y="381001"/>
            <a:chExt cx="1037850" cy="1016288"/>
          </a:xfrm>
        </p:grpSpPr>
        <p:sp>
          <p:nvSpPr>
            <p:cNvPr id="151" name="Google Shape;151;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4" name="Google Shape;154;p17"/>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5" name="Google Shape;155;p17"/>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6" name="Google Shape;15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7" name="Shape 157"/>
        <p:cNvGrpSpPr/>
        <p:nvPr/>
      </p:nvGrpSpPr>
      <p:grpSpPr>
        <a:xfrm>
          <a:off x="0" y="0"/>
          <a:ext cx="0" cy="0"/>
          <a:chOff x="0" y="0"/>
          <a:chExt cx="0" cy="0"/>
        </a:xfrm>
      </p:grpSpPr>
      <p:sp>
        <p:nvSpPr>
          <p:cNvPr id="158" name="Google Shape;158;p18"/>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18"/>
          <p:cNvGrpSpPr/>
          <p:nvPr/>
        </p:nvGrpSpPr>
        <p:grpSpPr>
          <a:xfrm>
            <a:off x="0" y="490"/>
            <a:ext cx="5153705" cy="5134399"/>
            <a:chOff x="0" y="75"/>
            <a:chExt cx="5153705" cy="5152950"/>
          </a:xfrm>
        </p:grpSpPr>
        <p:sp>
          <p:nvSpPr>
            <p:cNvPr id="160" name="Google Shape;160;p18"/>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8"/>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8"/>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8"/>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18"/>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65" name="Google Shape;165;p18"/>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66" name="Google Shape;16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7" name="Shape 167"/>
        <p:cNvGrpSpPr/>
        <p:nvPr/>
      </p:nvGrpSpPr>
      <p:grpSpPr>
        <a:xfrm>
          <a:off x="0" y="0"/>
          <a:ext cx="0" cy="0"/>
          <a:chOff x="0" y="0"/>
          <a:chExt cx="0" cy="0"/>
        </a:xfrm>
      </p:grpSpPr>
      <p:grpSp>
        <p:nvGrpSpPr>
          <p:cNvPr id="168" name="Google Shape;168;p19"/>
          <p:cNvGrpSpPr/>
          <p:nvPr/>
        </p:nvGrpSpPr>
        <p:grpSpPr>
          <a:xfrm>
            <a:off x="4406400" y="0"/>
            <a:ext cx="4737600" cy="5143065"/>
            <a:chOff x="4406400" y="0"/>
            <a:chExt cx="4737600" cy="5143065"/>
          </a:xfrm>
        </p:grpSpPr>
        <p:sp>
          <p:nvSpPr>
            <p:cNvPr id="169" name="Google Shape;169;p1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9"/>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9"/>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9"/>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9"/>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9"/>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9"/>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9"/>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9"/>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9"/>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9"/>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9"/>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19"/>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8" name="Google Shape;18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9" name="Shape 189"/>
        <p:cNvGrpSpPr/>
        <p:nvPr/>
      </p:nvGrpSpPr>
      <p:grpSpPr>
        <a:xfrm>
          <a:off x="0" y="0"/>
          <a:ext cx="0" cy="0"/>
          <a:chOff x="0" y="0"/>
          <a:chExt cx="0" cy="0"/>
        </a:xfrm>
      </p:grpSpPr>
      <p:grpSp>
        <p:nvGrpSpPr>
          <p:cNvPr id="190" name="Google Shape;190;p20"/>
          <p:cNvGrpSpPr/>
          <p:nvPr/>
        </p:nvGrpSpPr>
        <p:grpSpPr>
          <a:xfrm>
            <a:off x="0" y="381001"/>
            <a:ext cx="1037850" cy="1016288"/>
            <a:chOff x="0" y="381001"/>
            <a:chExt cx="1037850" cy="1016288"/>
          </a:xfrm>
        </p:grpSpPr>
        <p:sp>
          <p:nvSpPr>
            <p:cNvPr id="191" name="Google Shape;191;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 name="Google Shape;193;p20"/>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4" name="Google Shape;194;p20"/>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5" name="Google Shape;19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grpSp>
        <p:nvGrpSpPr>
          <p:cNvPr id="197" name="Google Shape;197;p21"/>
          <p:cNvGrpSpPr/>
          <p:nvPr/>
        </p:nvGrpSpPr>
        <p:grpSpPr>
          <a:xfrm>
            <a:off x="4406400" y="0"/>
            <a:ext cx="4737600" cy="5143500"/>
            <a:chOff x="4406400" y="0"/>
            <a:chExt cx="4737600" cy="5143500"/>
          </a:xfrm>
        </p:grpSpPr>
        <p:sp>
          <p:nvSpPr>
            <p:cNvPr id="198" name="Google Shape;198;p21"/>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1"/>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1"/>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1"/>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1"/>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1"/>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1"/>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1"/>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1"/>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1"/>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1"/>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1"/>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1"/>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1"/>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1"/>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1"/>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 name="Google Shape;216;p21"/>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7" name="Google Shape;2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8" name="Shape 218"/>
        <p:cNvGrpSpPr/>
        <p:nvPr/>
      </p:nvGrpSpPr>
      <p:grpSpPr>
        <a:xfrm>
          <a:off x="0" y="0"/>
          <a:ext cx="0" cy="0"/>
          <a:chOff x="0" y="0"/>
          <a:chExt cx="0" cy="0"/>
        </a:xfrm>
      </p:grpSpPr>
      <p:grpSp>
        <p:nvGrpSpPr>
          <p:cNvPr id="219" name="Google Shape;219;p22"/>
          <p:cNvGrpSpPr/>
          <p:nvPr/>
        </p:nvGrpSpPr>
        <p:grpSpPr>
          <a:xfrm>
            <a:off x="0" y="381001"/>
            <a:ext cx="1037850" cy="1016288"/>
            <a:chOff x="0" y="381001"/>
            <a:chExt cx="1037850" cy="1016288"/>
          </a:xfrm>
        </p:grpSpPr>
        <p:sp>
          <p:nvSpPr>
            <p:cNvPr id="220" name="Google Shape;220;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 name="Google Shape;222;p22"/>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 name="Google Shape;223;p22"/>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24" name="Google Shape;224;p22"/>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25" name="Google Shape;22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6" name="Shape 226"/>
        <p:cNvGrpSpPr/>
        <p:nvPr/>
      </p:nvGrpSpPr>
      <p:grpSpPr>
        <a:xfrm>
          <a:off x="0" y="0"/>
          <a:ext cx="0" cy="0"/>
          <a:chOff x="0" y="0"/>
          <a:chExt cx="0" cy="0"/>
        </a:xfrm>
      </p:grpSpPr>
      <p:grpSp>
        <p:nvGrpSpPr>
          <p:cNvPr id="227" name="Google Shape;227;p23"/>
          <p:cNvGrpSpPr/>
          <p:nvPr/>
        </p:nvGrpSpPr>
        <p:grpSpPr>
          <a:xfrm>
            <a:off x="0" y="4128572"/>
            <a:ext cx="698925" cy="684657"/>
            <a:chOff x="0" y="3785672"/>
            <a:chExt cx="698925" cy="684657"/>
          </a:xfrm>
        </p:grpSpPr>
        <p:sp>
          <p:nvSpPr>
            <p:cNvPr id="228" name="Google Shape;228;p23"/>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3"/>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 name="Google Shape;230;p23"/>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231" name="Google Shape;23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2" name="Shape 232"/>
        <p:cNvGrpSpPr/>
        <p:nvPr/>
      </p:nvGrpSpPr>
      <p:grpSpPr>
        <a:xfrm>
          <a:off x="0" y="0"/>
          <a:ext cx="0" cy="0"/>
          <a:chOff x="0" y="0"/>
          <a:chExt cx="0" cy="0"/>
        </a:xfrm>
      </p:grpSpPr>
      <p:grpSp>
        <p:nvGrpSpPr>
          <p:cNvPr id="233" name="Google Shape;233;p24"/>
          <p:cNvGrpSpPr/>
          <p:nvPr/>
        </p:nvGrpSpPr>
        <p:grpSpPr>
          <a:xfrm>
            <a:off x="4406400" y="0"/>
            <a:ext cx="4737600" cy="5143065"/>
            <a:chOff x="4406400" y="0"/>
            <a:chExt cx="4737600" cy="5143065"/>
          </a:xfrm>
        </p:grpSpPr>
        <p:sp>
          <p:nvSpPr>
            <p:cNvPr id="234" name="Google Shape;234;p24"/>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4"/>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4"/>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4"/>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4"/>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4"/>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4"/>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4"/>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4"/>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4"/>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4"/>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4"/>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24"/>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53" name="Google Shape;253;p24"/>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4" name="Google Shape;25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1pPr>
            <a:lvl2pPr indent="-298450" lvl="1" marL="9144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2pPr>
            <a:lvl3pPr indent="-298450" lvl="2" marL="13716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4pPr>
            <a:lvl5pPr indent="-298450" lvl="4" marL="22860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5pPr>
            <a:lvl6pPr indent="-298450" lvl="5" marL="27432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6pPr>
            <a:lvl7pPr indent="-298450" lvl="6" marL="32004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7pPr>
            <a:lvl8pPr indent="-298450" lvl="7" marL="36576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8pPr>
            <a:lvl9pPr indent="-298450" lvl="8" marL="4114800" marR="0" rtl="0" algn="l">
              <a:lnSpc>
                <a:spcPct val="115000"/>
              </a:lnSpc>
              <a:spcBef>
                <a:spcPts val="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2.jp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mseZDsptXiBnAcv5fWoWOUu_HAUq2PAd/view" TargetMode="Externa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iki.ros.org/Installation/Ubuntu"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drive.google.com/file/d/1o5f_arwcFEbRvN58XKtn7wh61Ca6VHL7/view" TargetMode="External"/><Relationship Id="rId4" Type="http://schemas.openxmlformats.org/officeDocument/2006/relationships/image" Target="../media/image4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hyperlink" Target="https://www.mathworks.com/learn/tutorials/matlab-onramp.html" TargetMode="External"/><Relationship Id="rId5" Type="http://schemas.openxmlformats.org/officeDocument/2006/relationships/image" Target="../media/image17.png"/><Relationship Id="rId6" Type="http://schemas.openxmlformats.org/officeDocument/2006/relationships/hyperlink" Target="https://itsfoss.com/install-ubuntu-dual-boot-mode-windows/" TargetMode="External"/><Relationship Id="rId7" Type="http://schemas.openxmlformats.org/officeDocument/2006/relationships/hyperlink" Target="https://discord.gg/ubuntu" TargetMode="External"/><Relationship Id="rId8" Type="http://schemas.openxmlformats.org/officeDocument/2006/relationships/hyperlink" Target="https://matlabacademy.mathwork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gazebosim.org/tutorials" TargetMode="External"/><Relationship Id="rId4" Type="http://schemas.openxmlformats.org/officeDocument/2006/relationships/image" Target="../media/image14.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nvSpPr>
        <p:spPr>
          <a:xfrm>
            <a:off x="3277900" y="893975"/>
            <a:ext cx="5578200" cy="2206800"/>
          </a:xfrm>
          <a:prstGeom prst="rect">
            <a:avLst/>
          </a:prstGeom>
          <a:solidFill>
            <a:srgbClr val="1B212C"/>
          </a:solidFill>
          <a:ln cap="flat" cmpd="sng" w="9525">
            <a:solidFill>
              <a:srgbClr val="1B212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5300">
                <a:solidFill>
                  <a:srgbClr val="FFFFFF"/>
                </a:solidFill>
                <a:highlight>
                  <a:srgbClr val="1B212C"/>
                </a:highlight>
                <a:latin typeface="Montserrat"/>
                <a:ea typeface="Montserrat"/>
                <a:cs typeface="Montserrat"/>
                <a:sym typeface="Montserrat"/>
              </a:rPr>
              <a:t>Drone</a:t>
            </a:r>
            <a:endParaRPr b="1" sz="5300">
              <a:solidFill>
                <a:srgbClr val="FFFFFF"/>
              </a:solidFill>
              <a:highlight>
                <a:srgbClr val="1B212C"/>
              </a:highlight>
              <a:latin typeface="Montserrat"/>
              <a:ea typeface="Montserrat"/>
              <a:cs typeface="Montserrat"/>
              <a:sym typeface="Montserrat"/>
            </a:endParaRPr>
          </a:p>
          <a:p>
            <a:pPr indent="0" lvl="0" marL="0" rtl="0" algn="l">
              <a:spcBef>
                <a:spcPts val="0"/>
              </a:spcBef>
              <a:spcAft>
                <a:spcPts val="0"/>
              </a:spcAft>
              <a:buNone/>
            </a:pPr>
            <a:r>
              <a:rPr b="1" lang="en-GB" sz="5300">
                <a:solidFill>
                  <a:srgbClr val="FFFFFF"/>
                </a:solidFill>
                <a:highlight>
                  <a:srgbClr val="1B212C"/>
                </a:highlight>
                <a:latin typeface="Montserrat"/>
                <a:ea typeface="Montserrat"/>
                <a:cs typeface="Montserrat"/>
                <a:sym typeface="Montserrat"/>
              </a:rPr>
              <a:t>     Bootcamp</a:t>
            </a:r>
            <a:endParaRPr b="1" sz="5300">
              <a:solidFill>
                <a:srgbClr val="FFFFFF"/>
              </a:solidFill>
              <a:highlight>
                <a:srgbClr val="1B212C"/>
              </a:highlight>
              <a:latin typeface="Montserrat"/>
              <a:ea typeface="Montserrat"/>
              <a:cs typeface="Montserrat"/>
              <a:sym typeface="Montserrat"/>
            </a:endParaRPr>
          </a:p>
        </p:txBody>
      </p:sp>
      <p:pic>
        <p:nvPicPr>
          <p:cNvPr id="260" name="Google Shape;260;p25"/>
          <p:cNvPicPr preferRelativeResize="0"/>
          <p:nvPr/>
        </p:nvPicPr>
        <p:blipFill rotWithShape="1">
          <a:blip r:embed="rId3">
            <a:alphaModFix/>
          </a:blip>
          <a:srcRect b="1209" l="0" r="0" t="1209"/>
          <a:stretch/>
        </p:blipFill>
        <p:spPr>
          <a:xfrm>
            <a:off x="5974100" y="594900"/>
            <a:ext cx="1729426" cy="1068675"/>
          </a:xfrm>
          <a:prstGeom prst="rect">
            <a:avLst/>
          </a:prstGeom>
          <a:noFill/>
          <a:ln>
            <a:noFill/>
          </a:ln>
        </p:spPr>
      </p:pic>
      <p:sp>
        <p:nvSpPr>
          <p:cNvPr id="261" name="Google Shape;261;p25"/>
          <p:cNvSpPr txBox="1"/>
          <p:nvPr/>
        </p:nvSpPr>
        <p:spPr>
          <a:xfrm>
            <a:off x="5195350" y="2836100"/>
            <a:ext cx="3948600" cy="10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030303"/>
                </a:solidFill>
                <a:highlight>
                  <a:srgbClr val="F9F9F9"/>
                </a:highlight>
                <a:latin typeface="Roboto"/>
                <a:ea typeface="Roboto"/>
                <a:cs typeface="Roboto"/>
                <a:sym typeface="Roboto"/>
              </a:rPr>
              <a:t>Aeromodelling Club </a:t>
            </a:r>
            <a:endParaRPr b="1" sz="300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b="1" lang="en-GB" sz="3000">
                <a:solidFill>
                  <a:srgbClr val="030303"/>
                </a:solidFill>
                <a:highlight>
                  <a:srgbClr val="F9F9F9"/>
                </a:highlight>
                <a:latin typeface="Roboto"/>
                <a:ea typeface="Roboto"/>
                <a:cs typeface="Roboto"/>
                <a:sym typeface="Roboto"/>
              </a:rPr>
              <a:t>IITK</a:t>
            </a:r>
            <a:endParaRPr b="1" sz="2500">
              <a:solidFill>
                <a:srgbClr val="FFFFFF"/>
              </a:solidFill>
              <a:latin typeface="Lato"/>
              <a:ea typeface="Lato"/>
              <a:cs typeface="Lato"/>
              <a:sym typeface="Lato"/>
            </a:endParaRPr>
          </a:p>
        </p:txBody>
      </p:sp>
      <p:pic>
        <p:nvPicPr>
          <p:cNvPr id="262" name="Google Shape;262;p25"/>
          <p:cNvPicPr preferRelativeResize="0"/>
          <p:nvPr/>
        </p:nvPicPr>
        <p:blipFill>
          <a:blip r:embed="rId4">
            <a:alphaModFix/>
          </a:blip>
          <a:stretch>
            <a:fillRect/>
          </a:stretch>
        </p:blipFill>
        <p:spPr>
          <a:xfrm>
            <a:off x="4353300" y="2929950"/>
            <a:ext cx="906950" cy="906950"/>
          </a:xfrm>
          <a:prstGeom prst="rect">
            <a:avLst/>
          </a:prstGeom>
          <a:noFill/>
          <a:ln>
            <a:noFill/>
          </a:ln>
        </p:spPr>
      </p:pic>
      <p:pic>
        <p:nvPicPr>
          <p:cNvPr id="263" name="Google Shape;263;p25"/>
          <p:cNvPicPr preferRelativeResize="0"/>
          <p:nvPr/>
        </p:nvPicPr>
        <p:blipFill>
          <a:blip r:embed="rId5">
            <a:alphaModFix/>
          </a:blip>
          <a:stretch>
            <a:fillRect/>
          </a:stretch>
        </p:blipFill>
        <p:spPr>
          <a:xfrm>
            <a:off x="0" y="3000375"/>
            <a:ext cx="2143125" cy="2143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4"/>
          <p:cNvSpPr txBox="1"/>
          <p:nvPr>
            <p:ph type="title"/>
          </p:nvPr>
        </p:nvSpPr>
        <p:spPr>
          <a:xfrm>
            <a:off x="1264100" y="173500"/>
            <a:ext cx="5295900" cy="84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600" u="sng"/>
              <a:t>Husky Simulator in Gazebo</a:t>
            </a:r>
            <a:endParaRPr b="1" sz="2600" u="sng"/>
          </a:p>
        </p:txBody>
      </p:sp>
      <p:sp>
        <p:nvSpPr>
          <p:cNvPr id="381" name="Google Shape;381;p34"/>
          <p:cNvSpPr txBox="1"/>
          <p:nvPr>
            <p:ph idx="1" type="body"/>
          </p:nvPr>
        </p:nvSpPr>
        <p:spPr>
          <a:xfrm>
            <a:off x="6853625" y="2450150"/>
            <a:ext cx="2176800" cy="506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05"/>
              <a:buNone/>
            </a:pPr>
            <a:r>
              <a:rPr lang="en-GB" sz="1215"/>
              <a:t>Husky moving in the virtual world  : A part of Assignment under the project</a:t>
            </a:r>
            <a:endParaRPr sz="1215"/>
          </a:p>
        </p:txBody>
      </p:sp>
      <p:sp>
        <p:nvSpPr>
          <p:cNvPr id="382" name="Google Shape;382;p34"/>
          <p:cNvSpPr/>
          <p:nvPr/>
        </p:nvSpPr>
        <p:spPr>
          <a:xfrm>
            <a:off x="6829025" y="2329350"/>
            <a:ext cx="2098800" cy="1127100"/>
          </a:xfrm>
          <a:prstGeom prst="round2DiagRect">
            <a:avLst>
              <a:gd fmla="val 16667" name="adj1"/>
              <a:gd fmla="val 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t>
            </a:r>
            <a:endParaRPr/>
          </a:p>
        </p:txBody>
      </p:sp>
      <p:pic>
        <p:nvPicPr>
          <p:cNvPr id="383" name="Google Shape;383;p34" title="Gazebo_video_simulation.mp4">
            <a:hlinkClick r:id="rId3"/>
          </p:cNvPr>
          <p:cNvPicPr preferRelativeResize="0"/>
          <p:nvPr/>
        </p:nvPicPr>
        <p:blipFill>
          <a:blip r:embed="rId4">
            <a:alphaModFix/>
          </a:blip>
          <a:stretch>
            <a:fillRect/>
          </a:stretch>
        </p:blipFill>
        <p:spPr>
          <a:xfrm>
            <a:off x="172425" y="1427925"/>
            <a:ext cx="6524227" cy="36698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5"/>
          <p:cNvSpPr txBox="1"/>
          <p:nvPr>
            <p:ph type="title"/>
          </p:nvPr>
        </p:nvSpPr>
        <p:spPr>
          <a:xfrm>
            <a:off x="833300" y="246725"/>
            <a:ext cx="6133800" cy="96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700" u="sng">
                <a:latin typeface="Montserrat ExtraBold"/>
                <a:ea typeface="Montserrat ExtraBold"/>
                <a:cs typeface="Montserrat ExtraBold"/>
                <a:sym typeface="Montserrat ExtraBold"/>
              </a:rPr>
              <a:t>Gazebo : Applications and Benefits</a:t>
            </a:r>
            <a:endParaRPr sz="2700" u="sng">
              <a:latin typeface="Montserrat ExtraBold"/>
              <a:ea typeface="Montserrat ExtraBold"/>
              <a:cs typeface="Montserrat ExtraBold"/>
              <a:sym typeface="Montserrat ExtraBold"/>
            </a:endParaRPr>
          </a:p>
        </p:txBody>
      </p:sp>
      <p:sp>
        <p:nvSpPr>
          <p:cNvPr id="389" name="Google Shape;389;p35"/>
          <p:cNvSpPr txBox="1"/>
          <p:nvPr>
            <p:ph idx="1" type="body"/>
          </p:nvPr>
        </p:nvSpPr>
        <p:spPr>
          <a:xfrm>
            <a:off x="653100" y="1951650"/>
            <a:ext cx="2819700" cy="3125100"/>
          </a:xfrm>
          <a:prstGeom prst="rect">
            <a:avLst/>
          </a:prstGeom>
        </p:spPr>
        <p:txBody>
          <a:bodyPr anchorCtr="0" anchor="t" bIns="91425" lIns="91425" spcFirstLastPara="1" rIns="91425" wrap="square" tIns="91425">
            <a:noAutofit/>
          </a:bodyPr>
          <a:lstStyle/>
          <a:p>
            <a:pPr indent="-311150" lvl="0" marL="457200" rtl="0" algn="l">
              <a:lnSpc>
                <a:spcPct val="105000"/>
              </a:lnSpc>
              <a:spcBef>
                <a:spcPts val="0"/>
              </a:spcBef>
              <a:spcAft>
                <a:spcPts val="0"/>
              </a:spcAft>
              <a:buSzPts val="1300"/>
              <a:buFont typeface="Comfortaa"/>
              <a:buChar char="❖"/>
            </a:pPr>
            <a:r>
              <a:rPr lang="en-GB">
                <a:latin typeface="Comfortaa"/>
                <a:ea typeface="Comfortaa"/>
                <a:cs typeface="Comfortaa"/>
                <a:sym typeface="Comfortaa"/>
              </a:rPr>
              <a:t>Fly the ArduPilot firmware on a simulated drone(connecting the native APM SITL to Gazebo)</a:t>
            </a:r>
            <a:endParaRPr>
              <a:latin typeface="Comfortaa"/>
              <a:ea typeface="Comfortaa"/>
              <a:cs typeface="Comfortaa"/>
              <a:sym typeface="Comfortaa"/>
            </a:endParaRPr>
          </a:p>
          <a:p>
            <a:pPr indent="-311150" lvl="0" marL="457200" rtl="0" algn="l">
              <a:lnSpc>
                <a:spcPct val="105000"/>
              </a:lnSpc>
              <a:spcBef>
                <a:spcPts val="0"/>
              </a:spcBef>
              <a:spcAft>
                <a:spcPts val="0"/>
              </a:spcAft>
              <a:buSzPts val="1300"/>
              <a:buFont typeface="Comfortaa"/>
              <a:buChar char="❖"/>
            </a:pPr>
            <a:r>
              <a:rPr lang="en-GB">
                <a:latin typeface="Comfortaa"/>
                <a:ea typeface="Comfortaa"/>
                <a:cs typeface="Comfortaa"/>
                <a:sym typeface="Comfortaa"/>
              </a:rPr>
              <a:t>Simulate various sensors and experiment using them to control or influence flight.</a:t>
            </a:r>
            <a:endParaRPr>
              <a:latin typeface="Comfortaa"/>
              <a:ea typeface="Comfortaa"/>
              <a:cs typeface="Comfortaa"/>
              <a:sym typeface="Comfortaa"/>
            </a:endParaRPr>
          </a:p>
          <a:p>
            <a:pPr indent="-311150" lvl="0" marL="457200" rtl="0" algn="l">
              <a:lnSpc>
                <a:spcPct val="105000"/>
              </a:lnSpc>
              <a:spcBef>
                <a:spcPts val="0"/>
              </a:spcBef>
              <a:spcAft>
                <a:spcPts val="0"/>
              </a:spcAft>
              <a:buSzPts val="1300"/>
              <a:buFont typeface="Comfortaa"/>
              <a:buChar char="❖"/>
            </a:pPr>
            <a:r>
              <a:rPr lang="en-GB">
                <a:latin typeface="Comfortaa"/>
                <a:ea typeface="Comfortaa"/>
                <a:cs typeface="Comfortaa"/>
                <a:sym typeface="Comfortaa"/>
              </a:rPr>
              <a:t>Test python-dronekit scripts before going out to the field.</a:t>
            </a:r>
            <a:endParaRPr>
              <a:latin typeface="Comfortaa"/>
              <a:ea typeface="Comfortaa"/>
              <a:cs typeface="Comfortaa"/>
              <a:sym typeface="Comfortaa"/>
            </a:endParaRPr>
          </a:p>
          <a:p>
            <a:pPr indent="0" lvl="0" marL="457200" rtl="0" algn="l">
              <a:lnSpc>
                <a:spcPct val="105000"/>
              </a:lnSpc>
              <a:spcBef>
                <a:spcPts val="1200"/>
              </a:spcBef>
              <a:spcAft>
                <a:spcPts val="1200"/>
              </a:spcAft>
              <a:buNone/>
            </a:pPr>
            <a:r>
              <a:t/>
            </a:r>
            <a:endParaRPr>
              <a:latin typeface="Comfortaa"/>
              <a:ea typeface="Comfortaa"/>
              <a:cs typeface="Comfortaa"/>
              <a:sym typeface="Comfortaa"/>
            </a:endParaRPr>
          </a:p>
        </p:txBody>
      </p:sp>
      <p:sp>
        <p:nvSpPr>
          <p:cNvPr id="390" name="Google Shape;390;p35"/>
          <p:cNvSpPr/>
          <p:nvPr/>
        </p:nvSpPr>
        <p:spPr>
          <a:xfrm>
            <a:off x="6793550" y="46725"/>
            <a:ext cx="2282700" cy="1061400"/>
          </a:xfrm>
          <a:prstGeom prst="wedgeEllipseCallout">
            <a:avLst>
              <a:gd fmla="val -20833" name="adj1"/>
              <a:gd fmla="val 62500"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txBox="1"/>
          <p:nvPr/>
        </p:nvSpPr>
        <p:spPr>
          <a:xfrm>
            <a:off x="6993800" y="278925"/>
            <a:ext cx="188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2"/>
                </a:solidFill>
                <a:latin typeface="Caveat"/>
                <a:ea typeface="Caveat"/>
                <a:cs typeface="Caveat"/>
                <a:sym typeface="Caveat"/>
              </a:rPr>
              <a:t>What are the uses of Gazebo?      🤔</a:t>
            </a:r>
            <a:endParaRPr b="1" sz="1600">
              <a:solidFill>
                <a:schemeClr val="dk2"/>
              </a:solidFill>
              <a:latin typeface="Caveat"/>
              <a:ea typeface="Caveat"/>
              <a:cs typeface="Caveat"/>
              <a:sym typeface="Caveat"/>
            </a:endParaRPr>
          </a:p>
        </p:txBody>
      </p:sp>
      <p:sp>
        <p:nvSpPr>
          <p:cNvPr id="392" name="Google Shape;392;p35"/>
          <p:cNvSpPr/>
          <p:nvPr/>
        </p:nvSpPr>
        <p:spPr>
          <a:xfrm>
            <a:off x="259250" y="1422275"/>
            <a:ext cx="2516400" cy="1434900"/>
          </a:xfrm>
          <a:prstGeom prst="halfFrame">
            <a:avLst>
              <a:gd fmla="val 33333" name="adj1"/>
              <a:gd fmla="val 3333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txBox="1"/>
          <p:nvPr/>
        </p:nvSpPr>
        <p:spPr>
          <a:xfrm>
            <a:off x="486250" y="1422275"/>
            <a:ext cx="188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u="sng">
                <a:solidFill>
                  <a:schemeClr val="dk2"/>
                </a:solidFill>
                <a:latin typeface="Montserrat"/>
                <a:ea typeface="Montserrat"/>
                <a:cs typeface="Montserrat"/>
                <a:sym typeface="Montserrat"/>
              </a:rPr>
              <a:t>Applications</a:t>
            </a:r>
            <a:endParaRPr b="1" sz="1600" u="sng">
              <a:solidFill>
                <a:schemeClr val="dk2"/>
              </a:solidFill>
              <a:latin typeface="Montserrat"/>
              <a:ea typeface="Montserrat"/>
              <a:cs typeface="Montserrat"/>
              <a:sym typeface="Montserrat"/>
            </a:endParaRPr>
          </a:p>
        </p:txBody>
      </p:sp>
      <p:sp>
        <p:nvSpPr>
          <p:cNvPr id="394" name="Google Shape;394;p35"/>
          <p:cNvSpPr/>
          <p:nvPr/>
        </p:nvSpPr>
        <p:spPr>
          <a:xfrm rot="5400000">
            <a:off x="5912050" y="1883375"/>
            <a:ext cx="2536200" cy="1400400"/>
          </a:xfrm>
          <a:prstGeom prst="halfFrame">
            <a:avLst>
              <a:gd fmla="val 33333" name="adj1"/>
              <a:gd fmla="val 3333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txBox="1"/>
          <p:nvPr>
            <p:ph idx="1" type="body"/>
          </p:nvPr>
        </p:nvSpPr>
        <p:spPr>
          <a:xfrm>
            <a:off x="4527850" y="1904925"/>
            <a:ext cx="2786400" cy="2694300"/>
          </a:xfrm>
          <a:prstGeom prst="rect">
            <a:avLst/>
          </a:prstGeom>
        </p:spPr>
        <p:txBody>
          <a:bodyPr anchorCtr="0" anchor="t" bIns="91425" lIns="91425" spcFirstLastPara="1" rIns="91425" wrap="square" tIns="91425">
            <a:noAutofit/>
          </a:bodyPr>
          <a:lstStyle/>
          <a:p>
            <a:pPr indent="-311150" lvl="0" marL="457200" rtl="0" algn="l">
              <a:lnSpc>
                <a:spcPct val="105000"/>
              </a:lnSpc>
              <a:spcBef>
                <a:spcPts val="0"/>
              </a:spcBef>
              <a:spcAft>
                <a:spcPts val="0"/>
              </a:spcAft>
              <a:buSzPts val="1300"/>
              <a:buFont typeface="Comfortaa"/>
              <a:buChar char="❖"/>
            </a:pPr>
            <a:r>
              <a:rPr lang="en-GB" u="sng">
                <a:latin typeface="Comfortaa"/>
                <a:ea typeface="Comfortaa"/>
                <a:cs typeface="Comfortaa"/>
                <a:sym typeface="Comfortaa"/>
              </a:rPr>
              <a:t>Save time</a:t>
            </a:r>
            <a:r>
              <a:rPr lang="en-GB">
                <a:latin typeface="Comfortaa"/>
                <a:ea typeface="Comfortaa"/>
                <a:cs typeface="Comfortaa"/>
                <a:sym typeface="Comfortaa"/>
              </a:rPr>
              <a:t> : Rapidly prototypes advanced scripts without having to go out on field.</a:t>
            </a:r>
            <a:endParaRPr>
              <a:latin typeface="Comfortaa"/>
              <a:ea typeface="Comfortaa"/>
              <a:cs typeface="Comfortaa"/>
              <a:sym typeface="Comfortaa"/>
            </a:endParaRPr>
          </a:p>
          <a:p>
            <a:pPr indent="-311150" lvl="0" marL="457200" rtl="0" algn="l">
              <a:lnSpc>
                <a:spcPct val="105000"/>
              </a:lnSpc>
              <a:spcBef>
                <a:spcPts val="0"/>
              </a:spcBef>
              <a:spcAft>
                <a:spcPts val="0"/>
              </a:spcAft>
              <a:buSzPts val="1300"/>
              <a:buFont typeface="Comfortaa"/>
              <a:buChar char="❖"/>
            </a:pPr>
            <a:r>
              <a:rPr lang="en-GB" u="sng">
                <a:latin typeface="Comfortaa"/>
                <a:ea typeface="Comfortaa"/>
                <a:cs typeface="Comfortaa"/>
                <a:sym typeface="Comfortaa"/>
              </a:rPr>
              <a:t>Save Money</a:t>
            </a:r>
            <a:r>
              <a:rPr lang="en-GB">
                <a:latin typeface="Comfortaa"/>
                <a:ea typeface="Comfortaa"/>
                <a:cs typeface="Comfortaa"/>
                <a:sym typeface="Comfortaa"/>
              </a:rPr>
              <a:t>: Debugging new openCV scripts on a real drone is not only dangerous, but could be expensive with all the inevitable crashes.</a:t>
            </a:r>
            <a:endParaRPr>
              <a:latin typeface="Comfortaa"/>
              <a:ea typeface="Comfortaa"/>
              <a:cs typeface="Comfortaa"/>
              <a:sym typeface="Comfortaa"/>
            </a:endParaRPr>
          </a:p>
          <a:p>
            <a:pPr indent="-311150" lvl="0" marL="457200" rtl="0" algn="l">
              <a:lnSpc>
                <a:spcPct val="105000"/>
              </a:lnSpc>
              <a:spcBef>
                <a:spcPts val="0"/>
              </a:spcBef>
              <a:spcAft>
                <a:spcPts val="0"/>
              </a:spcAft>
              <a:buSzPts val="1300"/>
              <a:buFont typeface="Comfortaa"/>
              <a:buChar char="❖"/>
            </a:pPr>
            <a:r>
              <a:rPr lang="en-GB" u="sng">
                <a:latin typeface="Comfortaa"/>
                <a:ea typeface="Comfortaa"/>
                <a:cs typeface="Comfortaa"/>
                <a:sym typeface="Comfortaa"/>
              </a:rPr>
              <a:t>Save a limb </a:t>
            </a:r>
            <a:r>
              <a:rPr lang="en-GB">
                <a:latin typeface="Comfortaa"/>
                <a:ea typeface="Comfortaa"/>
                <a:cs typeface="Comfortaa"/>
                <a:sym typeface="Comfortaa"/>
              </a:rPr>
              <a:t>: Much easier to use Gazebo 3D simulation to test complex control scripts.</a:t>
            </a:r>
            <a:endParaRPr>
              <a:latin typeface="Comfortaa"/>
              <a:ea typeface="Comfortaa"/>
              <a:cs typeface="Comfortaa"/>
              <a:sym typeface="Comfortaa"/>
            </a:endParaRPr>
          </a:p>
        </p:txBody>
      </p:sp>
      <p:sp>
        <p:nvSpPr>
          <p:cNvPr id="396" name="Google Shape;396;p35"/>
          <p:cNvSpPr txBox="1"/>
          <p:nvPr/>
        </p:nvSpPr>
        <p:spPr>
          <a:xfrm>
            <a:off x="7474325" y="1315475"/>
            <a:ext cx="373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solidFill>
                  <a:schemeClr val="dk2"/>
                </a:solidFill>
                <a:latin typeface="Montserrat"/>
                <a:ea typeface="Montserrat"/>
                <a:cs typeface="Montserrat"/>
                <a:sym typeface="Montserrat"/>
              </a:rPr>
              <a:t>B</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E</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N</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E</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F</a:t>
            </a:r>
            <a:br>
              <a:rPr b="1" lang="en-GB" u="sng">
                <a:solidFill>
                  <a:schemeClr val="dk2"/>
                </a:solidFill>
                <a:latin typeface="Montserrat"/>
                <a:ea typeface="Montserrat"/>
                <a:cs typeface="Montserrat"/>
                <a:sym typeface="Montserrat"/>
              </a:rPr>
            </a:br>
            <a:r>
              <a:rPr b="1" lang="en-GB" u="sng">
                <a:solidFill>
                  <a:schemeClr val="dk2"/>
                </a:solidFill>
                <a:latin typeface="Montserrat"/>
                <a:ea typeface="Montserrat"/>
                <a:cs typeface="Montserrat"/>
                <a:sym typeface="Montserrat"/>
              </a:rPr>
              <a:t>I</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T</a:t>
            </a:r>
            <a:endParaRPr b="1" u="sng">
              <a:solidFill>
                <a:schemeClr val="dk2"/>
              </a:solidFill>
              <a:latin typeface="Montserrat"/>
              <a:ea typeface="Montserrat"/>
              <a:cs typeface="Montserrat"/>
              <a:sym typeface="Montserrat"/>
            </a:endParaRPr>
          </a:p>
          <a:p>
            <a:pPr indent="0" lvl="0" marL="0" rtl="0" algn="l">
              <a:spcBef>
                <a:spcPts val="0"/>
              </a:spcBef>
              <a:spcAft>
                <a:spcPts val="0"/>
              </a:spcAft>
              <a:buNone/>
            </a:pPr>
            <a:r>
              <a:rPr b="1" lang="en-GB" u="sng">
                <a:solidFill>
                  <a:schemeClr val="dk2"/>
                </a:solidFill>
                <a:latin typeface="Montserrat"/>
                <a:ea typeface="Montserrat"/>
                <a:cs typeface="Montserrat"/>
                <a:sym typeface="Montserrat"/>
              </a:rPr>
              <a:t>S</a:t>
            </a:r>
            <a:endParaRPr b="1" u="sng">
              <a:solidFill>
                <a:schemeClr val="dk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6"/>
          <p:cNvSpPr txBox="1"/>
          <p:nvPr>
            <p:ph type="ctrTitle"/>
          </p:nvPr>
        </p:nvSpPr>
        <p:spPr>
          <a:xfrm>
            <a:off x="3183400" y="93765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latin typeface="Montserrat ExtraBold"/>
                <a:ea typeface="Montserrat ExtraBold"/>
                <a:cs typeface="Montserrat ExtraBold"/>
                <a:sym typeface="Montserrat ExtraBold"/>
              </a:rPr>
              <a:t>Robot Operating System(ROS)</a:t>
            </a:r>
            <a:endParaRPr u="sng">
              <a:latin typeface="Montserrat ExtraBold"/>
              <a:ea typeface="Montserrat ExtraBold"/>
              <a:cs typeface="Montserrat ExtraBold"/>
              <a:sym typeface="Montserrat ExtraBold"/>
            </a:endParaRPr>
          </a:p>
        </p:txBody>
      </p:sp>
      <p:sp>
        <p:nvSpPr>
          <p:cNvPr id="402" name="Google Shape;402;p36"/>
          <p:cNvSpPr txBox="1"/>
          <p:nvPr>
            <p:ph idx="1" type="subTitle"/>
          </p:nvPr>
        </p:nvSpPr>
        <p:spPr>
          <a:xfrm>
            <a:off x="3155975" y="2624950"/>
            <a:ext cx="4263900" cy="866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1200"/>
              </a:spcAft>
              <a:buSzPts val="688"/>
              <a:buNone/>
            </a:pPr>
            <a:r>
              <a:rPr lang="en-GB" sz="1425">
                <a:solidFill>
                  <a:srgbClr val="ADADAD"/>
                </a:solidFill>
                <a:latin typeface="Comfortaa"/>
                <a:ea typeface="Comfortaa"/>
                <a:cs typeface="Comfortaa"/>
                <a:sym typeface="Comfortaa"/>
              </a:rPr>
              <a:t>ROS is an open-source, meta-operating system for your robot. It is a medium of communication between the hardware and software of the robot.</a:t>
            </a:r>
            <a:endParaRPr sz="1175">
              <a:latin typeface="Comfortaa"/>
              <a:ea typeface="Comfortaa"/>
              <a:cs typeface="Comfortaa"/>
              <a:sym typeface="Comfortaa"/>
            </a:endParaRPr>
          </a:p>
        </p:txBody>
      </p:sp>
      <p:pic>
        <p:nvPicPr>
          <p:cNvPr id="403" name="Google Shape;403;p36"/>
          <p:cNvPicPr preferRelativeResize="0"/>
          <p:nvPr/>
        </p:nvPicPr>
        <p:blipFill>
          <a:blip r:embed="rId3">
            <a:alphaModFix/>
          </a:blip>
          <a:stretch>
            <a:fillRect/>
          </a:stretch>
        </p:blipFill>
        <p:spPr>
          <a:xfrm>
            <a:off x="6358850" y="73425"/>
            <a:ext cx="2678348" cy="708100"/>
          </a:xfrm>
          <a:prstGeom prst="rect">
            <a:avLst/>
          </a:prstGeom>
          <a:noFill/>
          <a:ln>
            <a:noFill/>
          </a:ln>
        </p:spPr>
      </p:pic>
      <p:sp>
        <p:nvSpPr>
          <p:cNvPr id="404" name="Google Shape;404;p36"/>
          <p:cNvSpPr/>
          <p:nvPr/>
        </p:nvSpPr>
        <p:spPr>
          <a:xfrm>
            <a:off x="99075" y="3491350"/>
            <a:ext cx="2229282" cy="1214730"/>
          </a:xfrm>
          <a:prstGeom prst="flowChartDocumen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txBox="1"/>
          <p:nvPr/>
        </p:nvSpPr>
        <p:spPr>
          <a:xfrm>
            <a:off x="159125" y="3544750"/>
            <a:ext cx="2129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solidFill>
                  <a:schemeClr val="dk2"/>
                </a:solidFill>
                <a:latin typeface="Comfortaa"/>
                <a:ea typeface="Comfortaa"/>
                <a:cs typeface="Comfortaa"/>
                <a:sym typeface="Comfortaa"/>
              </a:rPr>
              <a:t>It is </a:t>
            </a:r>
            <a:r>
              <a:rPr lang="en-GB" sz="2300" u="sng">
                <a:solidFill>
                  <a:schemeClr val="lt2"/>
                </a:solidFill>
                <a:latin typeface="Comfortaa"/>
                <a:ea typeface="Comfortaa"/>
                <a:cs typeface="Comfortaa"/>
                <a:sym typeface="Comfortaa"/>
              </a:rPr>
              <a:t>NOT</a:t>
            </a:r>
            <a:r>
              <a:rPr lang="en-GB" sz="2300">
                <a:solidFill>
                  <a:schemeClr val="dk2"/>
                </a:solidFill>
                <a:latin typeface="Comfortaa"/>
                <a:ea typeface="Comfortaa"/>
                <a:cs typeface="Comfortaa"/>
                <a:sym typeface="Comfortaa"/>
              </a:rPr>
              <a:t> a language.</a:t>
            </a:r>
            <a:endParaRPr sz="2300">
              <a:solidFill>
                <a:schemeClr val="dk2"/>
              </a:solidFill>
              <a:latin typeface="Comfortaa"/>
              <a:ea typeface="Comfortaa"/>
              <a:cs typeface="Comfortaa"/>
              <a:sym typeface="Comfortaa"/>
            </a:endParaRPr>
          </a:p>
        </p:txBody>
      </p:sp>
      <p:sp>
        <p:nvSpPr>
          <p:cNvPr id="406" name="Google Shape;406;p36"/>
          <p:cNvSpPr/>
          <p:nvPr/>
        </p:nvSpPr>
        <p:spPr>
          <a:xfrm>
            <a:off x="3302800" y="3918525"/>
            <a:ext cx="4638600" cy="10611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txBox="1"/>
          <p:nvPr/>
        </p:nvSpPr>
        <p:spPr>
          <a:xfrm>
            <a:off x="3516250" y="4048875"/>
            <a:ext cx="4291800" cy="800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Comfortaa"/>
                <a:ea typeface="Comfortaa"/>
                <a:cs typeface="Comfortaa"/>
                <a:sym typeface="Comfortaa"/>
              </a:rPr>
              <a:t>To put it simply, </a:t>
            </a:r>
            <a:r>
              <a:rPr lang="en-GB" u="sng">
                <a:solidFill>
                  <a:schemeClr val="dk2"/>
                </a:solidFill>
                <a:latin typeface="Comfortaa"/>
                <a:ea typeface="Comfortaa"/>
                <a:cs typeface="Comfortaa"/>
                <a:sym typeface="Comfortaa"/>
              </a:rPr>
              <a:t>ROS </a:t>
            </a:r>
            <a:r>
              <a:rPr lang="en-GB" sz="1300" u="sng">
                <a:solidFill>
                  <a:srgbClr val="ADADAD"/>
                </a:solidFill>
                <a:latin typeface="Comfortaa"/>
                <a:ea typeface="Comfortaa"/>
                <a:cs typeface="Comfortaa"/>
                <a:sym typeface="Comfortaa"/>
              </a:rPr>
              <a:t>is just a library in c++ and python containing lots of data types and functions.</a:t>
            </a:r>
            <a:endParaRPr sz="900" u="sng">
              <a:solidFill>
                <a:schemeClr val="dk2"/>
              </a:solidFill>
              <a:latin typeface="Comfortaa"/>
              <a:ea typeface="Comfortaa"/>
              <a:cs typeface="Comfortaa"/>
              <a:sym typeface="Comfortaa"/>
            </a:endParaRPr>
          </a:p>
        </p:txBody>
      </p:sp>
      <p:sp>
        <p:nvSpPr>
          <p:cNvPr id="408" name="Google Shape;408;p36"/>
          <p:cNvSpPr/>
          <p:nvPr/>
        </p:nvSpPr>
        <p:spPr>
          <a:xfrm>
            <a:off x="7634525" y="2811175"/>
            <a:ext cx="1228200" cy="8928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txBox="1"/>
          <p:nvPr/>
        </p:nvSpPr>
        <p:spPr>
          <a:xfrm>
            <a:off x="7808050" y="2890650"/>
            <a:ext cx="97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2"/>
                </a:solidFill>
                <a:latin typeface="Caveat"/>
                <a:ea typeface="Caveat"/>
                <a:cs typeface="Caveat"/>
                <a:sym typeface="Caveat"/>
              </a:rPr>
              <a:t>What actually is ROS?  🤯</a:t>
            </a:r>
            <a:endParaRPr b="1">
              <a:solidFill>
                <a:schemeClr val="dk2"/>
              </a:solidFill>
              <a:latin typeface="Caveat"/>
              <a:ea typeface="Caveat"/>
              <a:cs typeface="Caveat"/>
              <a:sym typeface="Cave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7"/>
          <p:cNvSpPr txBox="1"/>
          <p:nvPr>
            <p:ph type="title"/>
          </p:nvPr>
        </p:nvSpPr>
        <p:spPr>
          <a:xfrm>
            <a:off x="1141625" y="218425"/>
            <a:ext cx="7038900" cy="12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260" u="sng">
                <a:latin typeface="Montserrat ExtraBold"/>
                <a:ea typeface="Montserrat ExtraBold"/>
                <a:cs typeface="Montserrat ExtraBold"/>
                <a:sym typeface="Montserrat ExtraBold"/>
              </a:rPr>
              <a:t>R-Robot</a:t>
            </a:r>
            <a:endParaRPr sz="2260" u="sng">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rPr lang="en-GB" sz="2260" u="sng">
                <a:latin typeface="Montserrat ExtraBold"/>
                <a:ea typeface="Montserrat ExtraBold"/>
                <a:cs typeface="Montserrat ExtraBold"/>
                <a:sym typeface="Montserrat ExtraBold"/>
              </a:rPr>
              <a:t>O-Operating</a:t>
            </a:r>
            <a:endParaRPr sz="2260" u="sng">
              <a:latin typeface="Montserrat ExtraBold"/>
              <a:ea typeface="Montserrat ExtraBold"/>
              <a:cs typeface="Montserrat ExtraBold"/>
              <a:sym typeface="Montserrat ExtraBold"/>
            </a:endParaRPr>
          </a:p>
          <a:p>
            <a:pPr indent="0" lvl="0" marL="0" rtl="0" algn="l">
              <a:spcBef>
                <a:spcPts val="0"/>
              </a:spcBef>
              <a:spcAft>
                <a:spcPts val="0"/>
              </a:spcAft>
              <a:buSzPts val="990"/>
              <a:buNone/>
            </a:pPr>
            <a:r>
              <a:rPr lang="en-GB" sz="2260" u="sng">
                <a:latin typeface="Montserrat ExtraBold"/>
                <a:ea typeface="Montserrat ExtraBold"/>
                <a:cs typeface="Montserrat ExtraBold"/>
                <a:sym typeface="Montserrat ExtraBold"/>
              </a:rPr>
              <a:t>S-System</a:t>
            </a:r>
            <a:endParaRPr sz="2260" u="sng">
              <a:latin typeface="Montserrat ExtraBold"/>
              <a:ea typeface="Montserrat ExtraBold"/>
              <a:cs typeface="Montserrat ExtraBold"/>
              <a:sym typeface="Montserrat ExtraBold"/>
            </a:endParaRPr>
          </a:p>
        </p:txBody>
      </p:sp>
      <p:sp>
        <p:nvSpPr>
          <p:cNvPr id="415" name="Google Shape;415;p37"/>
          <p:cNvSpPr/>
          <p:nvPr/>
        </p:nvSpPr>
        <p:spPr>
          <a:xfrm>
            <a:off x="136350" y="2013250"/>
            <a:ext cx="1435266" cy="344196"/>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dk1"/>
                </a:solidFill>
              </a:rPr>
              <a:t>Configure your repositories</a:t>
            </a:r>
            <a:endParaRPr sz="1100">
              <a:solidFill>
                <a:schemeClr val="dk1"/>
              </a:solidFill>
            </a:endParaRPr>
          </a:p>
        </p:txBody>
      </p:sp>
      <p:cxnSp>
        <p:nvCxnSpPr>
          <p:cNvPr id="416" name="Google Shape;416;p37"/>
          <p:cNvCxnSpPr>
            <a:stCxn id="415" idx="3"/>
          </p:cNvCxnSpPr>
          <p:nvPr/>
        </p:nvCxnSpPr>
        <p:spPr>
          <a:xfrm flipH="1" rot="10800000">
            <a:off x="1571616" y="2175748"/>
            <a:ext cx="240300" cy="9600"/>
          </a:xfrm>
          <a:prstGeom prst="straightConnector1">
            <a:avLst/>
          </a:prstGeom>
          <a:noFill/>
          <a:ln cap="flat" cmpd="sng" w="9525">
            <a:solidFill>
              <a:schemeClr val="dk2"/>
            </a:solidFill>
            <a:prstDash val="solid"/>
            <a:round/>
            <a:headEnd len="med" w="med" type="none"/>
            <a:tailEnd len="med" w="med" type="triangle"/>
          </a:ln>
        </p:spPr>
      </p:cxnSp>
      <p:sp>
        <p:nvSpPr>
          <p:cNvPr id="417" name="Google Shape;417;p37"/>
          <p:cNvSpPr/>
          <p:nvPr/>
        </p:nvSpPr>
        <p:spPr>
          <a:xfrm>
            <a:off x="1829775" y="1985713"/>
            <a:ext cx="1396278" cy="389664"/>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Set up sources.list</a:t>
            </a:r>
            <a:endParaRPr sz="1100"/>
          </a:p>
        </p:txBody>
      </p:sp>
      <p:cxnSp>
        <p:nvCxnSpPr>
          <p:cNvPr id="418" name="Google Shape;418;p37"/>
          <p:cNvCxnSpPr>
            <a:stCxn id="417" idx="3"/>
          </p:cNvCxnSpPr>
          <p:nvPr/>
        </p:nvCxnSpPr>
        <p:spPr>
          <a:xfrm flipH="1" rot="10800000">
            <a:off x="3226053" y="2173945"/>
            <a:ext cx="311700" cy="6600"/>
          </a:xfrm>
          <a:prstGeom prst="straightConnector1">
            <a:avLst/>
          </a:prstGeom>
          <a:noFill/>
          <a:ln cap="flat" cmpd="sng" w="9525">
            <a:solidFill>
              <a:schemeClr val="dk2"/>
            </a:solidFill>
            <a:prstDash val="solid"/>
            <a:round/>
            <a:headEnd len="med" w="med" type="none"/>
            <a:tailEnd len="med" w="med" type="triangle"/>
          </a:ln>
        </p:spPr>
      </p:cxnSp>
      <p:sp>
        <p:nvSpPr>
          <p:cNvPr id="419" name="Google Shape;419;p37"/>
          <p:cNvSpPr/>
          <p:nvPr/>
        </p:nvSpPr>
        <p:spPr>
          <a:xfrm>
            <a:off x="3555588" y="2011612"/>
            <a:ext cx="1253448" cy="448092"/>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Set up your keys</a:t>
            </a:r>
            <a:endParaRPr sz="1100"/>
          </a:p>
        </p:txBody>
      </p:sp>
      <p:cxnSp>
        <p:nvCxnSpPr>
          <p:cNvPr id="420" name="Google Shape;420;p37"/>
          <p:cNvCxnSpPr>
            <a:stCxn id="419" idx="3"/>
          </p:cNvCxnSpPr>
          <p:nvPr/>
        </p:nvCxnSpPr>
        <p:spPr>
          <a:xfrm flipH="1" rot="10800000">
            <a:off x="4809036" y="2232358"/>
            <a:ext cx="214200" cy="3300"/>
          </a:xfrm>
          <a:prstGeom prst="straightConnector1">
            <a:avLst/>
          </a:prstGeom>
          <a:noFill/>
          <a:ln cap="flat" cmpd="sng" w="9525">
            <a:solidFill>
              <a:schemeClr val="dk2"/>
            </a:solidFill>
            <a:prstDash val="solid"/>
            <a:round/>
            <a:headEnd len="med" w="med" type="none"/>
            <a:tailEnd len="med" w="med" type="triangle"/>
          </a:ln>
        </p:spPr>
      </p:cxnSp>
      <p:sp>
        <p:nvSpPr>
          <p:cNvPr id="421" name="Google Shape;421;p37"/>
          <p:cNvSpPr/>
          <p:nvPr/>
        </p:nvSpPr>
        <p:spPr>
          <a:xfrm>
            <a:off x="5026600" y="2042476"/>
            <a:ext cx="1194966" cy="389664"/>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Installation</a:t>
            </a:r>
            <a:endParaRPr sz="1100"/>
          </a:p>
        </p:txBody>
      </p:sp>
      <p:cxnSp>
        <p:nvCxnSpPr>
          <p:cNvPr id="422" name="Google Shape;422;p37"/>
          <p:cNvCxnSpPr/>
          <p:nvPr/>
        </p:nvCxnSpPr>
        <p:spPr>
          <a:xfrm flipH="1" rot="10800000">
            <a:off x="6221566" y="2230708"/>
            <a:ext cx="272700" cy="990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p37"/>
          <p:cNvSpPr/>
          <p:nvPr/>
        </p:nvSpPr>
        <p:spPr>
          <a:xfrm>
            <a:off x="6552700" y="2065213"/>
            <a:ext cx="1194966" cy="344196"/>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dk1"/>
                </a:solidFill>
              </a:rPr>
              <a:t>Environment setup</a:t>
            </a:r>
            <a:endParaRPr sz="1100">
              <a:solidFill>
                <a:schemeClr val="dk1"/>
              </a:solidFill>
            </a:endParaRPr>
          </a:p>
        </p:txBody>
      </p:sp>
      <p:sp>
        <p:nvSpPr>
          <p:cNvPr id="424" name="Google Shape;424;p37"/>
          <p:cNvSpPr/>
          <p:nvPr/>
        </p:nvSpPr>
        <p:spPr>
          <a:xfrm>
            <a:off x="7176227" y="2630225"/>
            <a:ext cx="1733886" cy="389664"/>
          </a:xfrm>
          <a:prstGeom prst="flowChartTermina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Dependencies for building packages</a:t>
            </a:r>
            <a:endParaRPr sz="1100"/>
          </a:p>
        </p:txBody>
      </p:sp>
      <p:cxnSp>
        <p:nvCxnSpPr>
          <p:cNvPr id="425" name="Google Shape;425;p37"/>
          <p:cNvCxnSpPr/>
          <p:nvPr/>
        </p:nvCxnSpPr>
        <p:spPr>
          <a:xfrm>
            <a:off x="7786675" y="2201475"/>
            <a:ext cx="513000" cy="20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26" name="Google Shape;426;p37"/>
          <p:cNvCxnSpPr/>
          <p:nvPr/>
        </p:nvCxnSpPr>
        <p:spPr>
          <a:xfrm>
            <a:off x="8293250" y="2415875"/>
            <a:ext cx="6600" cy="175500"/>
          </a:xfrm>
          <a:prstGeom prst="straightConnector1">
            <a:avLst/>
          </a:prstGeom>
          <a:noFill/>
          <a:ln cap="flat" cmpd="sng" w="9525">
            <a:solidFill>
              <a:schemeClr val="dk2"/>
            </a:solidFill>
            <a:prstDash val="solid"/>
            <a:round/>
            <a:headEnd len="med" w="med" type="none"/>
            <a:tailEnd len="med" w="med" type="triangle"/>
          </a:ln>
        </p:spPr>
      </p:cxnSp>
      <p:sp>
        <p:nvSpPr>
          <p:cNvPr id="427" name="Google Shape;427;p37"/>
          <p:cNvSpPr txBox="1"/>
          <p:nvPr/>
        </p:nvSpPr>
        <p:spPr>
          <a:xfrm>
            <a:off x="461100" y="4038075"/>
            <a:ext cx="690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Lato"/>
                <a:ea typeface="Lato"/>
                <a:cs typeface="Lato"/>
                <a:sym typeface="Lato"/>
              </a:rPr>
              <a:t>Installation link:-    </a:t>
            </a:r>
            <a:r>
              <a:rPr lang="en-GB" sz="2000" u="sng">
                <a:solidFill>
                  <a:schemeClr val="hlink"/>
                </a:solidFill>
                <a:latin typeface="Lato"/>
                <a:ea typeface="Lato"/>
                <a:cs typeface="Lato"/>
                <a:sym typeface="Lato"/>
                <a:hlinkClick r:id="rId3"/>
              </a:rPr>
              <a:t>http://wiki.ros.org/Installation/Ubuntu</a:t>
            </a:r>
            <a:endParaRPr sz="2000">
              <a:solidFill>
                <a:schemeClr val="lt1"/>
              </a:solidFill>
              <a:latin typeface="Lato"/>
              <a:ea typeface="Lato"/>
              <a:cs typeface="Lato"/>
              <a:sym typeface="Lato"/>
            </a:endParaRPr>
          </a:p>
        </p:txBody>
      </p:sp>
      <p:sp>
        <p:nvSpPr>
          <p:cNvPr id="428" name="Google Shape;428;p37"/>
          <p:cNvSpPr txBox="1"/>
          <p:nvPr/>
        </p:nvSpPr>
        <p:spPr>
          <a:xfrm>
            <a:off x="246775" y="1612050"/>
            <a:ext cx="18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solidFill>
                  <a:schemeClr val="lt1"/>
                </a:solidFill>
                <a:latin typeface="Lato"/>
                <a:ea typeface="Lato"/>
                <a:cs typeface="Lato"/>
                <a:sym typeface="Lato"/>
              </a:rPr>
              <a:t>Steps of installation:-</a:t>
            </a:r>
            <a:endParaRPr b="1" i="1">
              <a:solidFill>
                <a:schemeClr val="lt1"/>
              </a:solidFill>
              <a:latin typeface="Lato"/>
              <a:ea typeface="Lato"/>
              <a:cs typeface="Lato"/>
              <a:sym typeface="Lato"/>
            </a:endParaRPr>
          </a:p>
        </p:txBody>
      </p:sp>
      <p:pic>
        <p:nvPicPr>
          <p:cNvPr id="429" name="Google Shape;429;p37"/>
          <p:cNvPicPr preferRelativeResize="0"/>
          <p:nvPr/>
        </p:nvPicPr>
        <p:blipFill>
          <a:blip r:embed="rId4">
            <a:alphaModFix/>
          </a:blip>
          <a:stretch>
            <a:fillRect/>
          </a:stretch>
        </p:blipFill>
        <p:spPr>
          <a:xfrm>
            <a:off x="7786673" y="168518"/>
            <a:ext cx="1253450" cy="330908"/>
          </a:xfrm>
          <a:prstGeom prst="rect">
            <a:avLst/>
          </a:prstGeom>
          <a:noFill/>
          <a:ln>
            <a:noFill/>
          </a:ln>
        </p:spPr>
      </p:pic>
      <p:sp>
        <p:nvSpPr>
          <p:cNvPr id="430" name="Google Shape;430;p37"/>
          <p:cNvSpPr/>
          <p:nvPr/>
        </p:nvSpPr>
        <p:spPr>
          <a:xfrm>
            <a:off x="105725" y="1575775"/>
            <a:ext cx="8863800" cy="2155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554400" y="3997425"/>
            <a:ext cx="6723300" cy="573900"/>
          </a:xfrm>
          <a:prstGeom prst="round1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600" u="sng">
                <a:latin typeface="Montserrat ExtraBold"/>
                <a:ea typeface="Montserrat ExtraBold"/>
                <a:cs typeface="Montserrat ExtraBold"/>
                <a:sym typeface="Montserrat ExtraBold"/>
              </a:rPr>
              <a:t>ROS : Advantages</a:t>
            </a:r>
            <a:endParaRPr sz="2600" u="sng">
              <a:latin typeface="Montserrat ExtraBold"/>
              <a:ea typeface="Montserrat ExtraBold"/>
              <a:cs typeface="Montserrat ExtraBold"/>
              <a:sym typeface="Montserrat ExtraBold"/>
            </a:endParaRPr>
          </a:p>
        </p:txBody>
      </p:sp>
      <p:sp>
        <p:nvSpPr>
          <p:cNvPr id="437" name="Google Shape;437;p38"/>
          <p:cNvSpPr txBox="1"/>
          <p:nvPr>
            <p:ph idx="1" type="body"/>
          </p:nvPr>
        </p:nvSpPr>
        <p:spPr>
          <a:xfrm>
            <a:off x="1217400" y="1400700"/>
            <a:ext cx="3914100" cy="3565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Comfortaa"/>
              <a:buChar char="❖"/>
            </a:pPr>
            <a:r>
              <a:rPr lang="en-GB" sz="1400" u="sng">
                <a:latin typeface="Comfortaa"/>
                <a:ea typeface="Comfortaa"/>
                <a:cs typeface="Comfortaa"/>
                <a:sym typeface="Comfortaa"/>
              </a:rPr>
              <a:t>3</a:t>
            </a:r>
            <a:r>
              <a:rPr lang="en-GB" sz="1400" u="sng">
                <a:latin typeface="Comfortaa"/>
                <a:ea typeface="Comfortaa"/>
                <a:cs typeface="Comfortaa"/>
                <a:sym typeface="Comfortaa"/>
              </a:rPr>
              <a:t>Save Time</a:t>
            </a:r>
            <a:r>
              <a:rPr lang="en-GB">
                <a:latin typeface="Comfortaa"/>
                <a:ea typeface="Comfortaa"/>
                <a:cs typeface="Comfortaa"/>
                <a:sym typeface="Comfortaa"/>
              </a:rPr>
              <a:t> : Introduced the concept of packages that allows us to use previously written packages directly.</a:t>
            </a:r>
            <a:endParaRPr>
              <a:latin typeface="Comfortaa"/>
              <a:ea typeface="Comfortaa"/>
              <a:cs typeface="Comfortaa"/>
              <a:sym typeface="Comfortaa"/>
            </a:endParaRPr>
          </a:p>
          <a:p>
            <a:pPr indent="-311150" lvl="0" marL="457200" rtl="0" algn="l">
              <a:spcBef>
                <a:spcPts val="0"/>
              </a:spcBef>
              <a:spcAft>
                <a:spcPts val="0"/>
              </a:spcAft>
              <a:buSzPts val="1300"/>
              <a:buFont typeface="Comfortaa"/>
              <a:buChar char="❖"/>
            </a:pPr>
            <a:r>
              <a:rPr lang="en-GB" sz="1400" u="sng">
                <a:latin typeface="Comfortaa"/>
                <a:ea typeface="Comfortaa"/>
                <a:cs typeface="Comfortaa"/>
                <a:sym typeface="Comfortaa"/>
              </a:rPr>
              <a:t>Integration </a:t>
            </a:r>
            <a:r>
              <a:rPr lang="en-GB">
                <a:latin typeface="Comfortaa"/>
                <a:ea typeface="Comfortaa"/>
                <a:cs typeface="Comfortaa"/>
                <a:sym typeface="Comfortaa"/>
              </a:rPr>
              <a:t>:  Integrated with third party softwares like Gazebo and Rviz.</a:t>
            </a:r>
            <a:endParaRPr>
              <a:latin typeface="Comfortaa"/>
              <a:ea typeface="Comfortaa"/>
              <a:cs typeface="Comfortaa"/>
              <a:sym typeface="Comfortaa"/>
            </a:endParaRPr>
          </a:p>
          <a:p>
            <a:pPr indent="-311150" lvl="0" marL="457200" rtl="0" algn="l">
              <a:spcBef>
                <a:spcPts val="0"/>
              </a:spcBef>
              <a:spcAft>
                <a:spcPts val="0"/>
              </a:spcAft>
              <a:buSzPts val="1300"/>
              <a:buFont typeface="Comfortaa"/>
              <a:buChar char="❖"/>
            </a:pPr>
            <a:r>
              <a:rPr lang="en-GB" sz="1400" u="sng">
                <a:latin typeface="Comfortaa"/>
                <a:ea typeface="Comfortaa"/>
                <a:cs typeface="Comfortaa"/>
                <a:sym typeface="Comfortaa"/>
              </a:rPr>
              <a:t>Standard Architecture</a:t>
            </a:r>
            <a:r>
              <a:rPr lang="en-GB">
                <a:latin typeface="Comfortaa"/>
                <a:ea typeface="Comfortaa"/>
                <a:cs typeface="Comfortaa"/>
                <a:sym typeface="Comfortaa"/>
              </a:rPr>
              <a:t>  to program robots currently.</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GB" sz="1400" u="sng">
                <a:latin typeface="Comfortaa"/>
                <a:ea typeface="Comfortaa"/>
                <a:cs typeface="Comfortaa"/>
                <a:sym typeface="Comfortaa"/>
              </a:rPr>
              <a:t>Messages and Topics :</a:t>
            </a:r>
            <a:r>
              <a:rPr lang="en-GB" sz="1400">
                <a:latin typeface="Comfortaa"/>
                <a:ea typeface="Comfortaa"/>
                <a:cs typeface="Comfortaa"/>
                <a:sym typeface="Comfortaa"/>
              </a:rPr>
              <a:t> Simplified</a:t>
            </a:r>
            <a:r>
              <a:rPr lang="en-GB" sz="1400" u="sng">
                <a:latin typeface="Comfortaa"/>
                <a:ea typeface="Comfortaa"/>
                <a:cs typeface="Comfortaa"/>
                <a:sym typeface="Comfortaa"/>
              </a:rPr>
              <a:t> </a:t>
            </a:r>
            <a:r>
              <a:rPr lang="en-GB" sz="1400">
                <a:latin typeface="Comfortaa"/>
                <a:ea typeface="Comfortaa"/>
                <a:cs typeface="Comfortaa"/>
                <a:sym typeface="Comfortaa"/>
              </a:rPr>
              <a:t>working with sensors and other hardwares with the use of messages and topics.</a:t>
            </a:r>
            <a:endParaRPr sz="1400">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GB" sz="1400">
                <a:latin typeface="Comfortaa"/>
                <a:ea typeface="Comfortaa"/>
                <a:cs typeface="Comfortaa"/>
                <a:sym typeface="Comfortaa"/>
              </a:rPr>
              <a:t>ROS is </a:t>
            </a:r>
            <a:r>
              <a:rPr lang="en-GB" sz="1500" u="sng">
                <a:latin typeface="Comfortaa"/>
                <a:ea typeface="Comfortaa"/>
                <a:cs typeface="Comfortaa"/>
                <a:sym typeface="Comfortaa"/>
              </a:rPr>
              <a:t>open-source</a:t>
            </a:r>
            <a:r>
              <a:rPr lang="en-GB" sz="1400">
                <a:latin typeface="Comfortaa"/>
                <a:ea typeface="Comfortaa"/>
                <a:cs typeface="Comfortaa"/>
                <a:sym typeface="Comfortaa"/>
              </a:rPr>
              <a:t>.</a:t>
            </a:r>
            <a:endParaRPr sz="1400">
              <a:latin typeface="Comfortaa"/>
              <a:ea typeface="Comfortaa"/>
              <a:cs typeface="Comfortaa"/>
              <a:sym typeface="Comfortaa"/>
            </a:endParaRPr>
          </a:p>
        </p:txBody>
      </p:sp>
      <p:sp>
        <p:nvSpPr>
          <p:cNvPr id="438" name="Google Shape;438;p38"/>
          <p:cNvSpPr/>
          <p:nvPr/>
        </p:nvSpPr>
        <p:spPr>
          <a:xfrm>
            <a:off x="1187000" y="1335500"/>
            <a:ext cx="3871200" cy="3156900"/>
          </a:xfrm>
          <a:prstGeom prst="round1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38"/>
          <p:cNvPicPr preferRelativeResize="0"/>
          <p:nvPr/>
        </p:nvPicPr>
        <p:blipFill>
          <a:blip r:embed="rId3">
            <a:alphaModFix/>
          </a:blip>
          <a:stretch>
            <a:fillRect/>
          </a:stretch>
        </p:blipFill>
        <p:spPr>
          <a:xfrm>
            <a:off x="5297250" y="1574225"/>
            <a:ext cx="3707701" cy="2824850"/>
          </a:xfrm>
          <a:prstGeom prst="rect">
            <a:avLst/>
          </a:prstGeom>
          <a:noFill/>
          <a:ln>
            <a:noFill/>
          </a:ln>
        </p:spPr>
      </p:pic>
      <p:sp>
        <p:nvSpPr>
          <p:cNvPr id="440" name="Google Shape;440;p38"/>
          <p:cNvSpPr txBox="1"/>
          <p:nvPr/>
        </p:nvSpPr>
        <p:spPr>
          <a:xfrm>
            <a:off x="5625500" y="4599300"/>
            <a:ext cx="29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Comfortaa"/>
                <a:ea typeface="Comfortaa"/>
                <a:cs typeface="Comfortaa"/>
                <a:sym typeface="Comfortaa"/>
              </a:rPr>
              <a:t>Basic ROS window</a:t>
            </a:r>
            <a:endParaRPr>
              <a:solidFill>
                <a:schemeClr val="dk2"/>
              </a:solidFill>
              <a:latin typeface="Comfortaa"/>
              <a:ea typeface="Comfortaa"/>
              <a:cs typeface="Comfortaa"/>
              <a:sym typeface="Comfortaa"/>
            </a:endParaRPr>
          </a:p>
        </p:txBody>
      </p:sp>
      <p:sp>
        <p:nvSpPr>
          <p:cNvPr id="441" name="Google Shape;441;p38"/>
          <p:cNvSpPr/>
          <p:nvPr/>
        </p:nvSpPr>
        <p:spPr>
          <a:xfrm>
            <a:off x="5525400" y="4572625"/>
            <a:ext cx="2035800" cy="393900"/>
          </a:xfrm>
          <a:prstGeom prst="horizontalScroll">
            <a:avLst>
              <a:gd fmla="val 12500"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9"/>
          <p:cNvSpPr txBox="1"/>
          <p:nvPr>
            <p:ph type="title"/>
          </p:nvPr>
        </p:nvSpPr>
        <p:spPr>
          <a:xfrm>
            <a:off x="152275" y="703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900" u="sng"/>
              <a:t>Structure of ROS : Network and File System</a:t>
            </a:r>
            <a:endParaRPr sz="1900" u="sng"/>
          </a:p>
        </p:txBody>
      </p:sp>
      <p:sp>
        <p:nvSpPr>
          <p:cNvPr id="447" name="Google Shape;447;p39"/>
          <p:cNvSpPr txBox="1"/>
          <p:nvPr>
            <p:ph idx="1" type="body"/>
          </p:nvPr>
        </p:nvSpPr>
        <p:spPr>
          <a:xfrm>
            <a:off x="843850" y="471850"/>
            <a:ext cx="4370100" cy="22104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SzPts val="1300"/>
              <a:buChar char="●"/>
            </a:pPr>
            <a:r>
              <a:rPr b="1" lang="en-GB" sz="1200"/>
              <a:t>Packages</a:t>
            </a:r>
            <a:r>
              <a:rPr lang="en-GB" sz="1200"/>
              <a:t> </a:t>
            </a:r>
            <a:r>
              <a:rPr lang="en-GB" sz="1100"/>
              <a:t>: </a:t>
            </a:r>
            <a:r>
              <a:rPr lang="en-GB" sz="1100"/>
              <a:t>Packages are the main unit for organizing software in ROS.</a:t>
            </a:r>
            <a:endParaRPr sz="1100"/>
          </a:p>
          <a:p>
            <a:pPr indent="-311150" lvl="0" marL="457200" rtl="0" algn="l">
              <a:lnSpc>
                <a:spcPct val="130000"/>
              </a:lnSpc>
              <a:spcBef>
                <a:spcPts val="0"/>
              </a:spcBef>
              <a:spcAft>
                <a:spcPts val="0"/>
              </a:spcAft>
              <a:buSzPts val="1300"/>
              <a:buChar char="●"/>
            </a:pPr>
            <a:r>
              <a:rPr b="1" lang="en-GB" sz="1200"/>
              <a:t>src</a:t>
            </a:r>
            <a:r>
              <a:rPr lang="en-GB" sz="1100"/>
              <a:t> :  This folder stores the C++ source codes.</a:t>
            </a:r>
            <a:endParaRPr sz="1100"/>
          </a:p>
          <a:p>
            <a:pPr indent="-311150" lvl="0" marL="457200" rtl="0" algn="l">
              <a:lnSpc>
                <a:spcPct val="130000"/>
              </a:lnSpc>
              <a:spcBef>
                <a:spcPts val="0"/>
              </a:spcBef>
              <a:spcAft>
                <a:spcPts val="0"/>
              </a:spcAft>
              <a:buSzPts val="1300"/>
              <a:buChar char="●"/>
            </a:pPr>
            <a:r>
              <a:rPr b="1" lang="en-GB" sz="1200"/>
              <a:t>include</a:t>
            </a:r>
            <a:r>
              <a:rPr lang="en-GB" sz="1100"/>
              <a:t> :  This folder consists of headers and libraries that we need to use inside the package.</a:t>
            </a:r>
            <a:endParaRPr sz="1100"/>
          </a:p>
          <a:p>
            <a:pPr indent="-311150" lvl="0" marL="457200" rtl="0" algn="l">
              <a:lnSpc>
                <a:spcPct val="130000"/>
              </a:lnSpc>
              <a:spcBef>
                <a:spcPts val="0"/>
              </a:spcBef>
              <a:spcAft>
                <a:spcPts val="0"/>
              </a:spcAft>
              <a:buSzPts val="1300"/>
              <a:buChar char="●"/>
            </a:pPr>
            <a:r>
              <a:rPr b="1" lang="en-GB" sz="1200"/>
              <a:t>CMakeLists.txt</a:t>
            </a:r>
            <a:r>
              <a:rPr lang="en-GB" sz="1100"/>
              <a:t> : This files contains the directives to compile the package.</a:t>
            </a:r>
            <a:endParaRPr sz="1100"/>
          </a:p>
          <a:p>
            <a:pPr indent="-311150" lvl="0" marL="457200" rtl="0" algn="l">
              <a:lnSpc>
                <a:spcPct val="130000"/>
              </a:lnSpc>
              <a:spcBef>
                <a:spcPts val="0"/>
              </a:spcBef>
              <a:spcAft>
                <a:spcPts val="0"/>
              </a:spcAft>
              <a:buSzPts val="1300"/>
              <a:buChar char="●"/>
            </a:pPr>
            <a:r>
              <a:rPr b="1" lang="en-GB" sz="1200"/>
              <a:t>package.xml</a:t>
            </a:r>
            <a:r>
              <a:rPr lang="en-GB" sz="1100"/>
              <a:t> : This is the package manifest file of this package.</a:t>
            </a:r>
            <a:endParaRPr sz="1100"/>
          </a:p>
          <a:p>
            <a:pPr indent="0" lvl="0" marL="0" rtl="0" algn="l">
              <a:lnSpc>
                <a:spcPct val="130000"/>
              </a:lnSpc>
              <a:spcBef>
                <a:spcPts val="0"/>
              </a:spcBef>
              <a:spcAft>
                <a:spcPts val="0"/>
              </a:spcAft>
              <a:buNone/>
            </a:pPr>
            <a:r>
              <a:t/>
            </a:r>
            <a:endParaRPr sz="1100"/>
          </a:p>
          <a:p>
            <a:pPr indent="0" lvl="0" marL="0" rtl="0" algn="l">
              <a:lnSpc>
                <a:spcPct val="75000"/>
              </a:lnSpc>
              <a:spcBef>
                <a:spcPts val="0"/>
              </a:spcBef>
              <a:spcAft>
                <a:spcPts val="1200"/>
              </a:spcAft>
              <a:buNone/>
            </a:pPr>
            <a:r>
              <a:t/>
            </a:r>
            <a:endParaRPr sz="1100"/>
          </a:p>
        </p:txBody>
      </p:sp>
      <p:pic>
        <p:nvPicPr>
          <p:cNvPr id="448" name="Google Shape;448;p39"/>
          <p:cNvPicPr preferRelativeResize="0"/>
          <p:nvPr/>
        </p:nvPicPr>
        <p:blipFill>
          <a:blip r:embed="rId3">
            <a:alphaModFix/>
          </a:blip>
          <a:stretch>
            <a:fillRect/>
          </a:stretch>
        </p:blipFill>
        <p:spPr>
          <a:xfrm>
            <a:off x="5113350" y="471850"/>
            <a:ext cx="4030651" cy="1814925"/>
          </a:xfrm>
          <a:prstGeom prst="rect">
            <a:avLst/>
          </a:prstGeom>
          <a:noFill/>
          <a:ln>
            <a:noFill/>
          </a:ln>
        </p:spPr>
      </p:pic>
      <p:pic>
        <p:nvPicPr>
          <p:cNvPr id="449" name="Google Shape;449;p39"/>
          <p:cNvPicPr preferRelativeResize="0"/>
          <p:nvPr/>
        </p:nvPicPr>
        <p:blipFill>
          <a:blip r:embed="rId4">
            <a:alphaModFix/>
          </a:blip>
          <a:stretch>
            <a:fillRect/>
          </a:stretch>
        </p:blipFill>
        <p:spPr>
          <a:xfrm>
            <a:off x="6158050" y="2419075"/>
            <a:ext cx="1941250" cy="2551925"/>
          </a:xfrm>
          <a:prstGeom prst="rect">
            <a:avLst/>
          </a:prstGeom>
          <a:noFill/>
          <a:ln>
            <a:noFill/>
          </a:ln>
        </p:spPr>
      </p:pic>
      <p:sp>
        <p:nvSpPr>
          <p:cNvPr id="450" name="Google Shape;450;p39"/>
          <p:cNvSpPr txBox="1"/>
          <p:nvPr/>
        </p:nvSpPr>
        <p:spPr>
          <a:xfrm>
            <a:off x="301375" y="2682250"/>
            <a:ext cx="5414700" cy="2461200"/>
          </a:xfrm>
          <a:prstGeom prst="rect">
            <a:avLst/>
          </a:prstGeom>
          <a:noFill/>
          <a:ln>
            <a:noFill/>
          </a:ln>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Nodes</a:t>
            </a:r>
            <a:r>
              <a:rPr lang="en-GB" sz="1100">
                <a:solidFill>
                  <a:schemeClr val="lt1"/>
                </a:solidFill>
                <a:latin typeface="Lato"/>
                <a:ea typeface="Lato"/>
                <a:cs typeface="Lato"/>
                <a:sym typeface="Lato"/>
              </a:rPr>
              <a:t> : Nodes are processes that perform computation.</a:t>
            </a:r>
            <a:endParaRPr sz="1100">
              <a:solidFill>
                <a:schemeClr val="lt1"/>
              </a:solidFill>
              <a:latin typeface="Lato"/>
              <a:ea typeface="Lato"/>
              <a:cs typeface="Lato"/>
              <a:sym typeface="Lato"/>
            </a:endParaRPr>
          </a:p>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Topics</a:t>
            </a:r>
            <a:r>
              <a:rPr lang="en-GB" sz="1100">
                <a:solidFill>
                  <a:schemeClr val="lt1"/>
                </a:solidFill>
                <a:latin typeface="Lato"/>
                <a:ea typeface="Lato"/>
                <a:cs typeface="Lato"/>
                <a:sym typeface="Lato"/>
              </a:rPr>
              <a:t> : The topic is a name that is used to identify the content of the message.</a:t>
            </a:r>
            <a:endParaRPr sz="1100">
              <a:solidFill>
                <a:schemeClr val="lt1"/>
              </a:solidFill>
              <a:latin typeface="Lato"/>
              <a:ea typeface="Lato"/>
              <a:cs typeface="Lato"/>
              <a:sym typeface="Lato"/>
            </a:endParaRPr>
          </a:p>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Services</a:t>
            </a:r>
            <a:r>
              <a:rPr lang="en-GB" sz="1100">
                <a:solidFill>
                  <a:schemeClr val="lt1"/>
                </a:solidFill>
                <a:latin typeface="Lato"/>
                <a:ea typeface="Lato"/>
                <a:cs typeface="Lato"/>
                <a:sym typeface="Lato"/>
              </a:rPr>
              <a:t> : The ROS service is a kind of request/reply interaction between processes.</a:t>
            </a:r>
            <a:endParaRPr sz="1100">
              <a:solidFill>
                <a:schemeClr val="lt1"/>
              </a:solidFill>
              <a:latin typeface="Lato"/>
              <a:ea typeface="Lato"/>
              <a:cs typeface="Lato"/>
              <a:sym typeface="Lato"/>
            </a:endParaRPr>
          </a:p>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Bags</a:t>
            </a:r>
            <a:r>
              <a:rPr lang="en-GB" sz="1100">
                <a:solidFill>
                  <a:schemeClr val="lt1"/>
                </a:solidFill>
                <a:latin typeface="Lato"/>
                <a:ea typeface="Lato"/>
                <a:cs typeface="Lato"/>
                <a:sym typeface="Lato"/>
              </a:rPr>
              <a:t> : Bags are a format for saving and playing back ROS message data.</a:t>
            </a:r>
            <a:endParaRPr sz="1100">
              <a:solidFill>
                <a:schemeClr val="lt1"/>
              </a:solidFill>
              <a:latin typeface="Lato"/>
              <a:ea typeface="Lato"/>
              <a:cs typeface="Lato"/>
              <a:sym typeface="Lato"/>
            </a:endParaRPr>
          </a:p>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Messages </a:t>
            </a:r>
            <a:r>
              <a:rPr lang="en-GB" sz="1100">
                <a:solidFill>
                  <a:schemeClr val="lt1"/>
                </a:solidFill>
                <a:latin typeface="Lato"/>
                <a:ea typeface="Lato"/>
                <a:cs typeface="Lato"/>
                <a:sym typeface="Lato"/>
              </a:rPr>
              <a:t>: Nodes communicate with each other by passing messages.</a:t>
            </a:r>
            <a:endParaRPr sz="1100">
              <a:solidFill>
                <a:schemeClr val="lt1"/>
              </a:solidFill>
              <a:latin typeface="Lato"/>
              <a:ea typeface="Lato"/>
              <a:cs typeface="Lato"/>
              <a:sym typeface="Lato"/>
            </a:endParaRPr>
          </a:p>
          <a:p>
            <a:pPr indent="-317500" lvl="0" marL="457200" rtl="0" algn="l">
              <a:lnSpc>
                <a:spcPct val="130000"/>
              </a:lnSpc>
              <a:spcBef>
                <a:spcPts val="0"/>
              </a:spcBef>
              <a:spcAft>
                <a:spcPts val="0"/>
              </a:spcAft>
              <a:buClr>
                <a:schemeClr val="lt1"/>
              </a:buClr>
              <a:buSzPts val="1400"/>
              <a:buFont typeface="Lato"/>
              <a:buChar char="●"/>
            </a:pPr>
            <a:r>
              <a:rPr b="1" lang="en-GB" sz="1200">
                <a:solidFill>
                  <a:schemeClr val="lt1"/>
                </a:solidFill>
                <a:latin typeface="Lato"/>
                <a:ea typeface="Lato"/>
                <a:cs typeface="Lato"/>
                <a:sym typeface="Lato"/>
              </a:rPr>
              <a:t>Publishers/Subscribers</a:t>
            </a:r>
            <a:r>
              <a:rPr lang="en-GB" sz="1100">
                <a:solidFill>
                  <a:schemeClr val="lt1"/>
                </a:solidFill>
                <a:latin typeface="Lato"/>
                <a:ea typeface="Lato"/>
                <a:cs typeface="Lato"/>
                <a:sym typeface="Lato"/>
              </a:rPr>
              <a:t> : A ROS Node can be a Publisher (Sender) or a Subscriber (Receiver).</a:t>
            </a:r>
            <a:endParaRPr sz="1100">
              <a:solidFill>
                <a:schemeClr val="lt1"/>
              </a:solidFill>
              <a:latin typeface="Lato"/>
              <a:ea typeface="Lato"/>
              <a:cs typeface="Lato"/>
              <a:sym typeface="Lato"/>
            </a:endParaRPr>
          </a:p>
          <a:p>
            <a:pPr indent="0" lvl="0" marL="0" rtl="0" algn="l">
              <a:lnSpc>
                <a:spcPct val="130000"/>
              </a:lnSpc>
              <a:spcBef>
                <a:spcPts val="0"/>
              </a:spcBef>
              <a:spcAft>
                <a:spcPts val="0"/>
              </a:spcAft>
              <a:buNone/>
            </a:pPr>
            <a:r>
              <a:t/>
            </a:r>
            <a:endParaRPr sz="11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0"/>
          <p:cNvSpPr txBox="1"/>
          <p:nvPr>
            <p:ph type="title"/>
          </p:nvPr>
        </p:nvSpPr>
        <p:spPr>
          <a:xfrm>
            <a:off x="957100" y="1668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700" u="sng">
                <a:latin typeface="Montserrat ExtraBold"/>
                <a:ea typeface="Montserrat ExtraBold"/>
                <a:cs typeface="Montserrat ExtraBold"/>
                <a:sym typeface="Montserrat ExtraBold"/>
              </a:rPr>
              <a:t>ROS Commands</a:t>
            </a:r>
            <a:endParaRPr sz="2700" u="sng">
              <a:latin typeface="Montserrat ExtraBold"/>
              <a:ea typeface="Montserrat ExtraBold"/>
              <a:cs typeface="Montserrat ExtraBold"/>
              <a:sym typeface="Montserrat ExtraBold"/>
            </a:endParaRPr>
          </a:p>
        </p:txBody>
      </p:sp>
      <p:graphicFrame>
        <p:nvGraphicFramePr>
          <p:cNvPr id="456" name="Google Shape;456;p40"/>
          <p:cNvGraphicFramePr/>
          <p:nvPr/>
        </p:nvGraphicFramePr>
        <p:xfrm>
          <a:off x="230050" y="1775813"/>
          <a:ext cx="3000000" cy="3000000"/>
        </p:xfrm>
        <a:graphic>
          <a:graphicData uri="http://schemas.openxmlformats.org/drawingml/2006/table">
            <a:tbl>
              <a:tblPr>
                <a:noFill/>
                <a:tableStyleId>{04EB9FA1-C7D5-4E7C-81CA-8C5C29CFFD6B}</a:tableStyleId>
              </a:tblPr>
              <a:tblGrid>
                <a:gridCol w="883950"/>
                <a:gridCol w="3241475"/>
              </a:tblGrid>
              <a:tr h="466675">
                <a:tc>
                  <a:txBody>
                    <a:bodyPr/>
                    <a:lstStyle/>
                    <a:p>
                      <a:pPr indent="0" lvl="0" marL="0" rtl="0" algn="ctr">
                        <a:spcBef>
                          <a:spcPts val="0"/>
                        </a:spcBef>
                        <a:spcAft>
                          <a:spcPts val="0"/>
                        </a:spcAft>
                        <a:buNone/>
                      </a:pPr>
                      <a:r>
                        <a:rPr lang="en-GB">
                          <a:solidFill>
                            <a:srgbClr val="1155CC"/>
                          </a:solidFill>
                        </a:rPr>
                        <a:t>rosnode</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list, info, kill, ping</a:t>
                      </a:r>
                      <a:endParaRPr>
                        <a:solidFill>
                          <a:schemeClr val="lt2"/>
                        </a:solidFill>
                      </a:endParaRPr>
                    </a:p>
                  </a:txBody>
                  <a:tcPr marT="91425" marB="91425" marR="91425" marL="91425"/>
                </a:tc>
              </a:tr>
              <a:tr h="466675">
                <a:tc>
                  <a:txBody>
                    <a:bodyPr/>
                    <a:lstStyle/>
                    <a:p>
                      <a:pPr indent="0" lvl="0" marL="0" rtl="0" algn="ctr">
                        <a:spcBef>
                          <a:spcPts val="0"/>
                        </a:spcBef>
                        <a:spcAft>
                          <a:spcPts val="0"/>
                        </a:spcAft>
                        <a:buNone/>
                      </a:pPr>
                      <a:r>
                        <a:rPr lang="en-GB">
                          <a:solidFill>
                            <a:srgbClr val="1155CC"/>
                          </a:solidFill>
                        </a:rPr>
                        <a:t>rostopic</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list, info, type, find, echo, pub, hz</a:t>
                      </a:r>
                      <a:endParaRPr>
                        <a:solidFill>
                          <a:schemeClr val="lt2"/>
                        </a:solidFill>
                      </a:endParaRPr>
                    </a:p>
                  </a:txBody>
                  <a:tcPr marT="91425" marB="91425" marR="91425" marL="91425"/>
                </a:tc>
              </a:tr>
              <a:tr h="682000">
                <a:tc>
                  <a:txBody>
                    <a:bodyPr/>
                    <a:lstStyle/>
                    <a:p>
                      <a:pPr indent="0" lvl="0" marL="0" rtl="0" algn="ctr">
                        <a:spcBef>
                          <a:spcPts val="0"/>
                        </a:spcBef>
                        <a:spcAft>
                          <a:spcPts val="0"/>
                        </a:spcAft>
                        <a:buNone/>
                      </a:pPr>
                      <a:r>
                        <a:rPr lang="en-GB">
                          <a:solidFill>
                            <a:srgbClr val="1155CC"/>
                          </a:solidFill>
                        </a:rPr>
                        <a:t>rosservice</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list, info, type, find, call</a:t>
                      </a:r>
                      <a:endParaRPr>
                        <a:solidFill>
                          <a:schemeClr val="lt2"/>
                        </a:solidFill>
                      </a:endParaRPr>
                    </a:p>
                  </a:txBody>
                  <a:tcPr marT="91425" marB="91425" marR="91425" marL="91425"/>
                </a:tc>
              </a:tr>
              <a:tr h="682000">
                <a:tc>
                  <a:txBody>
                    <a:bodyPr/>
                    <a:lstStyle/>
                    <a:p>
                      <a:pPr indent="0" lvl="0" marL="0" rtl="0" algn="ctr">
                        <a:spcBef>
                          <a:spcPts val="0"/>
                        </a:spcBef>
                        <a:spcAft>
                          <a:spcPts val="0"/>
                        </a:spcAft>
                        <a:buNone/>
                      </a:pPr>
                      <a:r>
                        <a:rPr lang="en-GB">
                          <a:solidFill>
                            <a:srgbClr val="1155CC"/>
                          </a:solidFill>
                        </a:rPr>
                        <a:t>rosparam</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list, get, set</a:t>
                      </a:r>
                      <a:endParaRPr>
                        <a:solidFill>
                          <a:schemeClr val="lt2"/>
                        </a:solidFill>
                      </a:endParaRPr>
                    </a:p>
                  </a:txBody>
                  <a:tcPr marT="91425" marB="91425" marR="91425" marL="91425"/>
                </a:tc>
              </a:tr>
              <a:tr h="466675">
                <a:tc>
                  <a:txBody>
                    <a:bodyPr/>
                    <a:lstStyle/>
                    <a:p>
                      <a:pPr indent="0" lvl="0" marL="0" rtl="0" algn="ctr">
                        <a:spcBef>
                          <a:spcPts val="0"/>
                        </a:spcBef>
                        <a:spcAft>
                          <a:spcPts val="0"/>
                        </a:spcAft>
                        <a:buNone/>
                      </a:pPr>
                      <a:r>
                        <a:rPr lang="en-GB">
                          <a:solidFill>
                            <a:srgbClr val="1155CC"/>
                          </a:solidFill>
                        </a:rPr>
                        <a:t>rosmsg</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show</a:t>
                      </a:r>
                      <a:endParaRPr>
                        <a:solidFill>
                          <a:schemeClr val="lt2"/>
                        </a:solidFill>
                      </a:endParaRPr>
                    </a:p>
                  </a:txBody>
                  <a:tcPr marT="91425" marB="91425" marR="91425" marL="91425"/>
                </a:tc>
              </a:tr>
              <a:tr h="466675">
                <a:tc>
                  <a:txBody>
                    <a:bodyPr/>
                    <a:lstStyle/>
                    <a:p>
                      <a:pPr indent="0" lvl="0" marL="0" rtl="0" algn="ctr">
                        <a:spcBef>
                          <a:spcPts val="0"/>
                        </a:spcBef>
                        <a:spcAft>
                          <a:spcPts val="0"/>
                        </a:spcAft>
                        <a:buNone/>
                      </a:pPr>
                      <a:r>
                        <a:rPr lang="en-GB">
                          <a:solidFill>
                            <a:srgbClr val="1155CC"/>
                          </a:solidFill>
                        </a:rPr>
                        <a:t>rossrv</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GB">
                          <a:solidFill>
                            <a:schemeClr val="lt2"/>
                          </a:solidFill>
                        </a:rPr>
                        <a:t>show</a:t>
                      </a:r>
                      <a:endParaRPr>
                        <a:solidFill>
                          <a:schemeClr val="lt2"/>
                        </a:solidFill>
                      </a:endParaRPr>
                    </a:p>
                  </a:txBody>
                  <a:tcPr marT="91425" marB="91425" marR="91425" marL="91425"/>
                </a:tc>
              </a:tr>
            </a:tbl>
          </a:graphicData>
        </a:graphic>
      </p:graphicFrame>
      <p:graphicFrame>
        <p:nvGraphicFramePr>
          <p:cNvPr id="457" name="Google Shape;457;p40"/>
          <p:cNvGraphicFramePr/>
          <p:nvPr/>
        </p:nvGraphicFramePr>
        <p:xfrm>
          <a:off x="4447938" y="1775880"/>
          <a:ext cx="3000000" cy="3000000"/>
        </p:xfrm>
        <a:graphic>
          <a:graphicData uri="http://schemas.openxmlformats.org/drawingml/2006/table">
            <a:tbl>
              <a:tblPr>
                <a:noFill/>
                <a:tableStyleId>{04EB9FA1-C7D5-4E7C-81CA-8C5C29CFFD6B}</a:tableStyleId>
              </a:tblPr>
              <a:tblGrid>
                <a:gridCol w="968650"/>
                <a:gridCol w="3551900"/>
              </a:tblGrid>
              <a:tr h="573150">
                <a:tc>
                  <a:txBody>
                    <a:bodyPr/>
                    <a:lstStyle/>
                    <a:p>
                      <a:pPr indent="0" lvl="0" marL="0" rtl="0" algn="ctr">
                        <a:spcBef>
                          <a:spcPts val="0"/>
                        </a:spcBef>
                        <a:spcAft>
                          <a:spcPts val="0"/>
                        </a:spcAft>
                        <a:buNone/>
                      </a:pPr>
                      <a:r>
                        <a:rPr lang="en-GB">
                          <a:solidFill>
                            <a:srgbClr val="3C78D8"/>
                          </a:solidFill>
                        </a:rPr>
                        <a:t>roscd</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used for switching between various ROS package directories</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73150">
                <a:tc>
                  <a:txBody>
                    <a:bodyPr/>
                    <a:lstStyle/>
                    <a:p>
                      <a:pPr indent="0" lvl="0" marL="0" rtl="0" algn="ctr">
                        <a:spcBef>
                          <a:spcPts val="0"/>
                        </a:spcBef>
                        <a:spcAft>
                          <a:spcPts val="0"/>
                        </a:spcAft>
                        <a:buNone/>
                      </a:pPr>
                      <a:r>
                        <a:rPr lang="en-GB">
                          <a:solidFill>
                            <a:srgbClr val="3C78D8"/>
                          </a:solidFill>
                        </a:rPr>
                        <a:t>rospack find</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gives exact path to a ROS package</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73150">
                <a:tc>
                  <a:txBody>
                    <a:bodyPr/>
                    <a:lstStyle/>
                    <a:p>
                      <a:pPr indent="0" lvl="0" marL="0" rtl="0" algn="ctr">
                        <a:spcBef>
                          <a:spcPts val="0"/>
                        </a:spcBef>
                        <a:spcAft>
                          <a:spcPts val="0"/>
                        </a:spcAft>
                        <a:buNone/>
                      </a:pPr>
                      <a:r>
                        <a:rPr lang="en-GB">
                          <a:solidFill>
                            <a:srgbClr val="3C78D8"/>
                          </a:solidFill>
                        </a:rPr>
                        <a:t>rosls</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allows you to ls directly in a ROS package</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73150">
                <a:tc>
                  <a:txBody>
                    <a:bodyPr/>
                    <a:lstStyle/>
                    <a:p>
                      <a:pPr indent="0" lvl="0" marL="0" rtl="0" algn="ctr">
                        <a:spcBef>
                          <a:spcPts val="0"/>
                        </a:spcBef>
                        <a:spcAft>
                          <a:spcPts val="0"/>
                        </a:spcAft>
                        <a:buNone/>
                      </a:pPr>
                      <a:r>
                        <a:rPr lang="en-GB">
                          <a:solidFill>
                            <a:srgbClr val="3C78D8"/>
                          </a:solidFill>
                        </a:rPr>
                        <a:t>rosed</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allows you to edit any file in any ROS package</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7250">
                <a:tc>
                  <a:txBody>
                    <a:bodyPr/>
                    <a:lstStyle/>
                    <a:p>
                      <a:pPr indent="0" lvl="0" marL="0" rtl="0" algn="ctr">
                        <a:spcBef>
                          <a:spcPts val="0"/>
                        </a:spcBef>
                        <a:spcAft>
                          <a:spcPts val="0"/>
                        </a:spcAft>
                        <a:buNone/>
                      </a:pPr>
                      <a:r>
                        <a:rPr lang="en-GB">
                          <a:solidFill>
                            <a:srgbClr val="3C78D8"/>
                          </a:solidFill>
                        </a:rPr>
                        <a:t>roscore</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starts up ros</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7250">
                <a:tc>
                  <a:txBody>
                    <a:bodyPr/>
                    <a:lstStyle/>
                    <a:p>
                      <a:pPr indent="0" lvl="0" marL="0" rtl="0" algn="ctr">
                        <a:spcBef>
                          <a:spcPts val="0"/>
                        </a:spcBef>
                        <a:spcAft>
                          <a:spcPts val="0"/>
                        </a:spcAft>
                        <a:buNone/>
                      </a:pPr>
                      <a:r>
                        <a:rPr lang="en-GB">
                          <a:solidFill>
                            <a:srgbClr val="3C78D8"/>
                          </a:solidFill>
                        </a:rPr>
                        <a:t>rosrun</a:t>
                      </a:r>
                      <a:endParaRPr>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2"/>
                          </a:solidFill>
                        </a:rPr>
                        <a:t>used to start a node</a:t>
                      </a:r>
                      <a:endParaRPr>
                        <a:solidFill>
                          <a:schemeClr val="l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58" name="Google Shape;458;p40"/>
          <p:cNvSpPr txBox="1"/>
          <p:nvPr/>
        </p:nvSpPr>
        <p:spPr>
          <a:xfrm>
            <a:off x="900000" y="1375675"/>
            <a:ext cx="38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Comfortaa"/>
                <a:ea typeface="Comfortaa"/>
                <a:cs typeface="Comfortaa"/>
                <a:sym typeface="Comfortaa"/>
              </a:rPr>
              <a:t>ROS Terminal commands</a:t>
            </a:r>
            <a:endParaRPr>
              <a:solidFill>
                <a:schemeClr val="dk2"/>
              </a:solidFill>
              <a:latin typeface="Comfortaa"/>
              <a:ea typeface="Comfortaa"/>
              <a:cs typeface="Comfortaa"/>
              <a:sym typeface="Comfortaa"/>
            </a:endParaRPr>
          </a:p>
        </p:txBody>
      </p:sp>
      <p:sp>
        <p:nvSpPr>
          <p:cNvPr id="459" name="Google Shape;459;p40"/>
          <p:cNvSpPr/>
          <p:nvPr/>
        </p:nvSpPr>
        <p:spPr>
          <a:xfrm>
            <a:off x="637500" y="1418925"/>
            <a:ext cx="2776575" cy="313700"/>
          </a:xfrm>
          <a:prstGeom prst="flowChartInternalStorag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0"/>
          <p:cNvSpPr/>
          <p:nvPr/>
        </p:nvSpPr>
        <p:spPr>
          <a:xfrm rot="10800000">
            <a:off x="6333050" y="125625"/>
            <a:ext cx="2502900" cy="1293300"/>
          </a:xfrm>
          <a:prstGeom prst="rightArrowCallout">
            <a:avLst>
              <a:gd fmla="val 25000" name="adj1"/>
              <a:gd fmla="val 25000" name="adj2"/>
              <a:gd fmla="val 25000" name="adj3"/>
              <a:gd fmla="val 64977" name="adj4"/>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0"/>
          <p:cNvSpPr txBox="1"/>
          <p:nvPr/>
        </p:nvSpPr>
        <p:spPr>
          <a:xfrm>
            <a:off x="7247400" y="80950"/>
            <a:ext cx="151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bster"/>
                <a:ea typeface="Lobster"/>
                <a:cs typeface="Lobster"/>
                <a:sym typeface="Lobster"/>
              </a:rPr>
              <a:t>Remember:</a:t>
            </a:r>
            <a:endParaRPr>
              <a:solidFill>
                <a:schemeClr val="dk2"/>
              </a:solidFill>
              <a:latin typeface="Lobster"/>
              <a:ea typeface="Lobster"/>
              <a:cs typeface="Lobster"/>
              <a:sym typeface="Lobster"/>
            </a:endParaRPr>
          </a:p>
          <a:p>
            <a:pPr indent="0" lvl="0" marL="0" rtl="0" algn="l">
              <a:spcBef>
                <a:spcPts val="0"/>
              </a:spcBef>
              <a:spcAft>
                <a:spcPts val="0"/>
              </a:spcAft>
              <a:buNone/>
            </a:pPr>
            <a:r>
              <a:rPr lang="en-GB">
                <a:solidFill>
                  <a:schemeClr val="dk2"/>
                </a:solidFill>
                <a:latin typeface="Lobster"/>
                <a:ea typeface="Lobster"/>
                <a:cs typeface="Lobster"/>
                <a:sym typeface="Lobster"/>
              </a:rPr>
              <a:t>Tab is your pal.</a:t>
            </a:r>
            <a:endParaRPr>
              <a:solidFill>
                <a:schemeClr val="dk2"/>
              </a:solidFill>
              <a:latin typeface="Lobster"/>
              <a:ea typeface="Lobster"/>
              <a:cs typeface="Lobster"/>
              <a:sym typeface="Lobster"/>
            </a:endParaRPr>
          </a:p>
        </p:txBody>
      </p:sp>
      <p:pic>
        <p:nvPicPr>
          <p:cNvPr id="462" name="Google Shape;462;p40"/>
          <p:cNvPicPr preferRelativeResize="0"/>
          <p:nvPr/>
        </p:nvPicPr>
        <p:blipFill>
          <a:blip r:embed="rId3">
            <a:alphaModFix/>
          </a:blip>
          <a:stretch>
            <a:fillRect/>
          </a:stretch>
        </p:blipFill>
        <p:spPr>
          <a:xfrm>
            <a:off x="7612500" y="696542"/>
            <a:ext cx="724075" cy="615600"/>
          </a:xfrm>
          <a:prstGeom prst="rect">
            <a:avLst/>
          </a:prstGeom>
          <a:noFill/>
          <a:ln>
            <a:noFill/>
          </a:ln>
        </p:spPr>
      </p:pic>
      <p:sp>
        <p:nvSpPr>
          <p:cNvPr id="463" name="Google Shape;463;p40"/>
          <p:cNvSpPr txBox="1"/>
          <p:nvPr/>
        </p:nvSpPr>
        <p:spPr>
          <a:xfrm>
            <a:off x="7612507" y="696539"/>
            <a:ext cx="838200" cy="5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7" name="Shape 467"/>
        <p:cNvGrpSpPr/>
        <p:nvPr/>
      </p:nvGrpSpPr>
      <p:grpSpPr>
        <a:xfrm>
          <a:off x="0" y="0"/>
          <a:ext cx="0" cy="0"/>
          <a:chOff x="0" y="0"/>
          <a:chExt cx="0" cy="0"/>
        </a:xfrm>
      </p:grpSpPr>
      <p:sp>
        <p:nvSpPr>
          <p:cNvPr id="468" name="Google Shape;468;p41"/>
          <p:cNvSpPr/>
          <p:nvPr/>
        </p:nvSpPr>
        <p:spPr>
          <a:xfrm>
            <a:off x="1202989" y="195400"/>
            <a:ext cx="234872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4000" u="sng" cap="none" strike="noStrike">
                <a:solidFill>
                  <a:srgbClr val="FFFFFF"/>
                </a:solidFill>
                <a:latin typeface="Arial"/>
                <a:ea typeface="Arial"/>
                <a:cs typeface="Arial"/>
                <a:sym typeface="Arial"/>
              </a:rPr>
              <a:t>Rosbags</a:t>
            </a:r>
            <a:endParaRPr b="1" i="0" sz="4000" u="sng" cap="none" strike="noStrike">
              <a:solidFill>
                <a:srgbClr val="FFFFFF"/>
              </a:solidFill>
              <a:latin typeface="Arial"/>
              <a:ea typeface="Arial"/>
              <a:cs typeface="Arial"/>
              <a:sym typeface="Arial"/>
            </a:endParaRPr>
          </a:p>
        </p:txBody>
      </p:sp>
      <p:sp>
        <p:nvSpPr>
          <p:cNvPr id="469" name="Google Shape;469;p41"/>
          <p:cNvSpPr txBox="1"/>
          <p:nvPr/>
        </p:nvSpPr>
        <p:spPr>
          <a:xfrm>
            <a:off x="2093000" y="1119752"/>
            <a:ext cx="5414700" cy="738900"/>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Used to store message data from topics</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We can store a bag and then play it later on any other system</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Very used for in-dept analysis in case of any failures.</a:t>
            </a:r>
            <a:endParaRPr b="0" i="0" sz="1400" u="none" cap="none" strike="noStrike">
              <a:solidFill>
                <a:schemeClr val="lt1"/>
              </a:solidFill>
              <a:latin typeface="Arial"/>
              <a:ea typeface="Arial"/>
              <a:cs typeface="Arial"/>
              <a:sym typeface="Arial"/>
            </a:endParaRPr>
          </a:p>
        </p:txBody>
      </p:sp>
      <p:sp>
        <p:nvSpPr>
          <p:cNvPr id="470" name="Google Shape;470;p41"/>
          <p:cNvSpPr txBox="1"/>
          <p:nvPr/>
        </p:nvSpPr>
        <p:spPr>
          <a:xfrm>
            <a:off x="1613020" y="2507800"/>
            <a:ext cx="3877377" cy="738664"/>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To record:</a:t>
            </a:r>
            <a:endParaRPr/>
          </a:p>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 rosbag record -o [BAG_NAME] [TOPIC_NAME1] [TOPIC_NAME2] [...]</a:t>
            </a:r>
            <a:endParaRPr b="0" i="0" sz="1400" u="none" cap="none" strike="noStrike">
              <a:solidFill>
                <a:schemeClr val="lt1"/>
              </a:solidFill>
              <a:latin typeface="Arial"/>
              <a:ea typeface="Arial"/>
              <a:cs typeface="Arial"/>
              <a:sym typeface="Arial"/>
            </a:endParaRPr>
          </a:p>
        </p:txBody>
      </p:sp>
      <p:sp>
        <p:nvSpPr>
          <p:cNvPr id="471" name="Google Shape;471;p41"/>
          <p:cNvSpPr txBox="1"/>
          <p:nvPr/>
        </p:nvSpPr>
        <p:spPr>
          <a:xfrm>
            <a:off x="1613020" y="3406729"/>
            <a:ext cx="3877377" cy="523220"/>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To play a rosbag:</a:t>
            </a:r>
            <a:endParaRPr/>
          </a:p>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 rosbag play {BAG_NAME}.bag – loop</a:t>
            </a:r>
            <a:endParaRPr/>
          </a:p>
        </p:txBody>
      </p:sp>
      <p:sp>
        <p:nvSpPr>
          <p:cNvPr id="472" name="Google Shape;472;p41"/>
          <p:cNvSpPr/>
          <p:nvPr/>
        </p:nvSpPr>
        <p:spPr>
          <a:xfrm>
            <a:off x="1202989" y="2003044"/>
            <a:ext cx="1861407"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2400" u="none" cap="none" strike="noStrike">
                <a:solidFill>
                  <a:srgbClr val="FFFFFF"/>
                </a:solidFill>
                <a:latin typeface="Arial"/>
                <a:ea typeface="Arial"/>
                <a:cs typeface="Arial"/>
                <a:sym typeface="Arial"/>
              </a:rPr>
              <a:t>Commands</a:t>
            </a:r>
            <a:endParaRPr/>
          </a:p>
        </p:txBody>
      </p:sp>
      <p:sp>
        <p:nvSpPr>
          <p:cNvPr id="473" name="Google Shape;473;p41"/>
          <p:cNvSpPr txBox="1"/>
          <p:nvPr/>
        </p:nvSpPr>
        <p:spPr>
          <a:xfrm>
            <a:off x="1613020" y="4090214"/>
            <a:ext cx="69078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rgbClr val="EDF4FF"/>
                </a:solidFill>
                <a:latin typeface="Arial"/>
                <a:ea typeface="Arial"/>
                <a:cs typeface="Arial"/>
                <a:sym typeface="Arial"/>
              </a:rPr>
              <a:t>NOTE</a:t>
            </a:r>
            <a:r>
              <a:rPr b="1" i="0" lang="en-GB" sz="1400" u="none" cap="none" strike="noStrike">
                <a:solidFill>
                  <a:schemeClr val="lt1"/>
                </a:solidFill>
                <a:latin typeface="Arial"/>
                <a:ea typeface="Arial"/>
                <a:cs typeface="Arial"/>
                <a:sym typeface="Arial"/>
              </a:rPr>
              <a:t> </a:t>
            </a:r>
            <a:endParaRPr/>
          </a:p>
          <a:p>
            <a:pPr indent="-285750" lvl="0" marL="285750" marR="0" rtl="0" algn="l">
              <a:lnSpc>
                <a:spcPct val="100000"/>
              </a:lnSpc>
              <a:spcBef>
                <a:spcPts val="0"/>
              </a:spcBef>
              <a:spcAft>
                <a:spcPts val="0"/>
              </a:spcAft>
              <a:buClr>
                <a:srgbClr val="F2F2F2"/>
              </a:buClr>
              <a:buSzPts val="1400"/>
              <a:buFont typeface="Arial"/>
              <a:buChar char="•"/>
            </a:pPr>
            <a:r>
              <a:rPr b="0" i="0" lang="en-GB" sz="1400" u="none" cap="none" strike="noStrike">
                <a:solidFill>
                  <a:schemeClr val="lt1"/>
                </a:solidFill>
                <a:latin typeface="Arial"/>
                <a:ea typeface="Arial"/>
                <a:cs typeface="Arial"/>
                <a:sym typeface="Arial"/>
              </a:rPr>
              <a:t>This will play the bag on loop till you stop it using Ctrl+C</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 When you play a bag, no nodes are created,only the messages are published</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2"/>
          <p:cNvSpPr/>
          <p:nvPr/>
        </p:nvSpPr>
        <p:spPr>
          <a:xfrm>
            <a:off x="1256050" y="238525"/>
            <a:ext cx="1834223" cy="3525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Catkin</a:t>
            </a:r>
          </a:p>
        </p:txBody>
      </p:sp>
      <p:sp>
        <p:nvSpPr>
          <p:cNvPr id="479" name="Google Shape;479;p42"/>
          <p:cNvSpPr txBox="1"/>
          <p:nvPr/>
        </p:nvSpPr>
        <p:spPr>
          <a:xfrm>
            <a:off x="944950" y="663700"/>
            <a:ext cx="5579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Official build system of ROS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Provides workspace for us to work</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Uses g++ , python and Cmake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All the ROS packages are cloned in {catkin_ws}/src</a:t>
            </a:r>
            <a:endParaRPr>
              <a:solidFill>
                <a:schemeClr val="lt1"/>
              </a:solidFill>
              <a:latin typeface="Lato"/>
              <a:ea typeface="Lato"/>
              <a:cs typeface="Lato"/>
              <a:sym typeface="Lato"/>
            </a:endParaRPr>
          </a:p>
        </p:txBody>
      </p:sp>
      <p:sp>
        <p:nvSpPr>
          <p:cNvPr id="480" name="Google Shape;480;p42"/>
          <p:cNvSpPr/>
          <p:nvPr/>
        </p:nvSpPr>
        <p:spPr>
          <a:xfrm>
            <a:off x="1781350" y="1783000"/>
            <a:ext cx="5861322" cy="598212"/>
          </a:xfrm>
          <a:prstGeom prst="flowChartTerminator">
            <a:avLst/>
          </a:prstGeom>
          <a:solidFill>
            <a:srgbClr val="F9F9F9"/>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Install Catkin using: $ sudo apt-get install ros-melodic-catkin</a:t>
            </a:r>
            <a:endParaRPr/>
          </a:p>
        </p:txBody>
      </p:sp>
      <p:pic>
        <p:nvPicPr>
          <p:cNvPr id="481" name="Google Shape;481;p42"/>
          <p:cNvPicPr preferRelativeResize="0"/>
          <p:nvPr/>
        </p:nvPicPr>
        <p:blipFill rotWithShape="1">
          <a:blip r:embed="rId3">
            <a:alphaModFix/>
          </a:blip>
          <a:srcRect b="-11379" l="-7026" r="-9687" t="-5333"/>
          <a:stretch/>
        </p:blipFill>
        <p:spPr>
          <a:xfrm>
            <a:off x="1463504" y="2571750"/>
            <a:ext cx="6351820" cy="2392950"/>
          </a:xfrm>
          <a:prstGeom prst="rect">
            <a:avLst/>
          </a:prstGeom>
          <a:noFill/>
          <a:ln cap="flat" cmpd="sng" w="9525">
            <a:solidFill>
              <a:srgbClr val="00FFF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3"/>
          <p:cNvSpPr txBox="1"/>
          <p:nvPr>
            <p:ph type="title"/>
          </p:nvPr>
        </p:nvSpPr>
        <p:spPr>
          <a:xfrm>
            <a:off x="1162700" y="155550"/>
            <a:ext cx="7038900" cy="63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sz="2300"/>
              <a:t>Overview of </a:t>
            </a:r>
            <a:r>
              <a:rPr b="1" i="1" lang="en-GB" sz="2300"/>
              <a:t>Catkin Tools</a:t>
            </a:r>
            <a:endParaRPr sz="2300"/>
          </a:p>
          <a:p>
            <a:pPr indent="0" lvl="0" marL="0" rtl="0" algn="l">
              <a:spcBef>
                <a:spcPts val="0"/>
              </a:spcBef>
              <a:spcAft>
                <a:spcPts val="0"/>
              </a:spcAft>
              <a:buNone/>
            </a:pPr>
            <a:r>
              <a:t/>
            </a:r>
            <a:endParaRPr sz="2300"/>
          </a:p>
        </p:txBody>
      </p:sp>
      <p:sp>
        <p:nvSpPr>
          <p:cNvPr id="487" name="Google Shape;487;p43"/>
          <p:cNvSpPr txBox="1"/>
          <p:nvPr/>
        </p:nvSpPr>
        <p:spPr>
          <a:xfrm>
            <a:off x="497775" y="3447250"/>
            <a:ext cx="380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Lato"/>
                <a:ea typeface="Lato"/>
                <a:cs typeface="Lato"/>
                <a:sym typeface="Lato"/>
              </a:rPr>
              <a:t>Install using:-</a:t>
            </a:r>
            <a:endParaRPr b="1" sz="1600">
              <a:solidFill>
                <a:schemeClr val="lt1"/>
              </a:solidFill>
              <a:latin typeface="Lato"/>
              <a:ea typeface="Lato"/>
              <a:cs typeface="Lato"/>
              <a:sym typeface="Lato"/>
            </a:endParaRPr>
          </a:p>
        </p:txBody>
      </p:sp>
      <p:sp>
        <p:nvSpPr>
          <p:cNvPr id="488" name="Google Shape;488;p43"/>
          <p:cNvSpPr/>
          <p:nvPr/>
        </p:nvSpPr>
        <p:spPr>
          <a:xfrm>
            <a:off x="311125" y="3878350"/>
            <a:ext cx="7518300" cy="1182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marR="114300" rtl="0" algn="l">
              <a:lnSpc>
                <a:spcPct val="115000"/>
              </a:lnSpc>
              <a:spcBef>
                <a:spcPts val="0"/>
              </a:spcBef>
              <a:spcAft>
                <a:spcPts val="0"/>
              </a:spcAft>
              <a:buNone/>
            </a:pPr>
            <a:r>
              <a:t/>
            </a:r>
            <a:endParaRPr sz="1200">
              <a:solidFill>
                <a:srgbClr val="404040"/>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t/>
            </a:r>
            <a:endParaRPr sz="1200">
              <a:solidFill>
                <a:srgbClr val="404040"/>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GB" sz="1200">
                <a:solidFill>
                  <a:schemeClr val="dk1"/>
                </a:solidFill>
                <a:highlight>
                  <a:srgbClr val="FCFCFC"/>
                </a:highlight>
                <a:latin typeface="Courier New"/>
                <a:ea typeface="Courier New"/>
                <a:cs typeface="Courier New"/>
                <a:sym typeface="Courier New"/>
              </a:rPr>
              <a:t>$ sudo sh -c 'echo "deb http://packages.ros.org/ros/ubuntu `lsb_release -sc` main" &gt; /etc/apt/sources.list.d/ros-latest.list'</a:t>
            </a:r>
            <a:endParaRPr b="1" sz="1200">
              <a:solidFill>
                <a:schemeClr val="dk1"/>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GB" sz="1100">
                <a:solidFill>
                  <a:schemeClr val="dk1"/>
                </a:solidFill>
                <a:highlight>
                  <a:srgbClr val="FCFCFC"/>
                </a:highlight>
                <a:latin typeface="Courier New"/>
                <a:ea typeface="Courier New"/>
                <a:cs typeface="Courier New"/>
                <a:sym typeface="Courier New"/>
              </a:rPr>
              <a:t>$ wget http://packages.ros.org/ros.key -O - | sudo apt-key add -</a:t>
            </a:r>
            <a:endParaRPr b="1" sz="1100">
              <a:solidFill>
                <a:schemeClr val="dk1"/>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GB" sz="1100">
                <a:solidFill>
                  <a:schemeClr val="dk1"/>
                </a:solidFill>
                <a:highlight>
                  <a:srgbClr val="FCFCFC"/>
                </a:highlight>
                <a:latin typeface="Courier New"/>
                <a:ea typeface="Courier New"/>
                <a:cs typeface="Courier New"/>
                <a:sym typeface="Courier New"/>
              </a:rPr>
              <a:t>$ sudo apt-get update</a:t>
            </a:r>
            <a:endParaRPr b="1" sz="1100">
              <a:solidFill>
                <a:schemeClr val="dk1"/>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GB" sz="1100">
                <a:solidFill>
                  <a:schemeClr val="dk1"/>
                </a:solidFill>
                <a:highlight>
                  <a:srgbClr val="FCFCFC"/>
                </a:highlight>
                <a:latin typeface="Courier New"/>
                <a:ea typeface="Courier New"/>
                <a:cs typeface="Courier New"/>
                <a:sym typeface="Courier New"/>
              </a:rPr>
              <a:t>$ sudo apt-get install python-catkin-tools</a:t>
            </a:r>
            <a:endParaRPr b="1" sz="1100">
              <a:solidFill>
                <a:schemeClr val="dk1"/>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t/>
            </a:r>
            <a:endParaRPr sz="900">
              <a:solidFill>
                <a:srgbClr val="404040"/>
              </a:solidFill>
              <a:highlight>
                <a:srgbClr val="FCFCFC"/>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t/>
            </a:r>
            <a:endParaRPr sz="800"/>
          </a:p>
        </p:txBody>
      </p:sp>
      <p:sp>
        <p:nvSpPr>
          <p:cNvPr id="489" name="Google Shape;489;p43"/>
          <p:cNvSpPr txBox="1"/>
          <p:nvPr/>
        </p:nvSpPr>
        <p:spPr>
          <a:xfrm>
            <a:off x="1482900" y="746750"/>
            <a:ext cx="31422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Lato"/>
                <a:ea typeface="Lato"/>
                <a:cs typeface="Lato"/>
                <a:sym typeface="Lato"/>
              </a:rPr>
              <a:t>Built-in Catkin tools:-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build</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config</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clean</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create</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init</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list</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locate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profile</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env</a:t>
            </a:r>
            <a:endParaRPr sz="16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6"/>
          <p:cNvSpPr txBox="1"/>
          <p:nvPr/>
        </p:nvSpPr>
        <p:spPr>
          <a:xfrm>
            <a:off x="440200" y="1838550"/>
            <a:ext cx="4587000" cy="1148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GB" sz="4700" u="sng">
                <a:solidFill>
                  <a:srgbClr val="FFFFFF"/>
                </a:solidFill>
                <a:latin typeface="Lobster"/>
                <a:ea typeface="Lobster"/>
                <a:cs typeface="Lobster"/>
                <a:sym typeface="Lobster"/>
              </a:rPr>
              <a:t>Timeline</a:t>
            </a:r>
            <a:endParaRPr sz="4700" u="sng">
              <a:solidFill>
                <a:srgbClr val="FFFFFF"/>
              </a:solidFill>
              <a:latin typeface="Lobster"/>
              <a:ea typeface="Lobster"/>
              <a:cs typeface="Lobster"/>
              <a:sym typeface="Lobster"/>
            </a:endParaRPr>
          </a:p>
        </p:txBody>
      </p:sp>
      <p:graphicFrame>
        <p:nvGraphicFramePr>
          <p:cNvPr id="269" name="Google Shape;269;p26"/>
          <p:cNvGraphicFramePr/>
          <p:nvPr/>
        </p:nvGraphicFramePr>
        <p:xfrm>
          <a:off x="3247450" y="96435"/>
          <a:ext cx="3000000" cy="3000000"/>
        </p:xfrm>
        <a:graphic>
          <a:graphicData uri="http://schemas.openxmlformats.org/drawingml/2006/table">
            <a:tbl>
              <a:tblPr>
                <a:noFill/>
                <a:tableStyleId>{04EB9FA1-C7D5-4E7C-81CA-8C5C29CFFD6B}</a:tableStyleId>
              </a:tblPr>
              <a:tblGrid>
                <a:gridCol w="1281000"/>
                <a:gridCol w="4069450"/>
              </a:tblGrid>
              <a:tr h="658225">
                <a:tc>
                  <a:txBody>
                    <a:bodyPr/>
                    <a:lstStyle/>
                    <a:p>
                      <a:pPr indent="0" lvl="0" marL="0" rtl="0" algn="l">
                        <a:spcBef>
                          <a:spcPts val="0"/>
                        </a:spcBef>
                        <a:spcAft>
                          <a:spcPts val="0"/>
                        </a:spcAft>
                        <a:buNone/>
                      </a:pPr>
                      <a:r>
                        <a:rPr lang="en-GB">
                          <a:latin typeface="Montserrat"/>
                          <a:ea typeface="Montserrat"/>
                          <a:cs typeface="Montserrat"/>
                          <a:sym typeface="Montserrat"/>
                        </a:rPr>
                        <a:t>Week 1</a:t>
                      </a:r>
                      <a:endParaRPr>
                        <a:latin typeface="Montserrat"/>
                        <a:ea typeface="Montserrat"/>
                        <a:cs typeface="Montserrat"/>
                        <a:sym typeface="Montserrat"/>
                      </a:endParaRPr>
                    </a:p>
                  </a:txBody>
                  <a:tcPr marT="91425" marB="91425" marR="91425" marL="91425">
                    <a:lnL cap="flat" cmpd="sng" w="9525">
                      <a:solidFill>
                        <a:srgbClr val="C27BA0"/>
                      </a:solidFill>
                      <a:prstDash val="solid"/>
                      <a:round/>
                      <a:headEnd len="sm" w="sm" type="none"/>
                      <a:tailEnd len="sm" w="sm" type="none"/>
                    </a:lnL>
                    <a:lnR cap="flat" cmpd="sng" w="9525">
                      <a:solidFill>
                        <a:srgbClr val="C27BA0"/>
                      </a:solidFill>
                      <a:prstDash val="solid"/>
                      <a:round/>
                      <a:headEnd len="sm" w="sm" type="none"/>
                      <a:tailEnd len="sm" w="sm" type="none"/>
                    </a:lnR>
                    <a:lnT cap="flat" cmpd="sng" w="9525">
                      <a:solidFill>
                        <a:srgbClr val="C27BA0"/>
                      </a:solidFill>
                      <a:prstDash val="solid"/>
                      <a:round/>
                      <a:headEnd len="sm" w="sm" type="none"/>
                      <a:tailEnd len="sm" w="sm" type="none"/>
                    </a:lnT>
                    <a:lnB cap="flat" cmpd="sng" w="28575">
                      <a:solidFill>
                        <a:srgbClr val="666666"/>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n-GB" sz="1100">
                          <a:latin typeface="Montserrat"/>
                          <a:ea typeface="Montserrat"/>
                          <a:cs typeface="Montserrat"/>
                          <a:sym typeface="Montserrat"/>
                        </a:rPr>
                        <a:t>Introduction,</a:t>
                      </a:r>
                      <a:r>
                        <a:rPr lang="en-GB" sz="1100">
                          <a:latin typeface="Montserrat"/>
                          <a:ea typeface="Montserrat"/>
                          <a:cs typeface="Montserrat"/>
                          <a:sym typeface="Montserrat"/>
                        </a:rPr>
                        <a:t>Avionics,Types of Aircrafts,Terminologies used,IMU,Mission planner installation,Quiz 1</a:t>
                      </a:r>
                      <a:endParaRPr sz="1100">
                        <a:latin typeface="Montserrat"/>
                        <a:ea typeface="Montserrat"/>
                        <a:cs typeface="Montserrat"/>
                        <a:sym typeface="Montserrat"/>
                      </a:endParaRPr>
                    </a:p>
                  </a:txBody>
                  <a:tcPr marT="91425" marB="91425" marR="91425" marL="91425">
                    <a:lnL cap="flat" cmpd="sng" w="9525">
                      <a:solidFill>
                        <a:srgbClr val="C27BA0"/>
                      </a:solidFill>
                      <a:prstDash val="solid"/>
                      <a:round/>
                      <a:headEnd len="sm" w="sm" type="none"/>
                      <a:tailEnd len="sm" w="sm" type="none"/>
                    </a:lnL>
                    <a:lnR cap="flat" cmpd="sng" w="9525">
                      <a:solidFill>
                        <a:srgbClr val="C27BA0"/>
                      </a:solidFill>
                      <a:prstDash val="solid"/>
                      <a:round/>
                      <a:headEnd len="sm" w="sm" type="none"/>
                      <a:tailEnd len="sm" w="sm" type="none"/>
                    </a:lnR>
                    <a:lnT cap="flat" cmpd="sng" w="9525">
                      <a:solidFill>
                        <a:srgbClr val="C27BA0"/>
                      </a:solidFill>
                      <a:prstDash val="solid"/>
                      <a:round/>
                      <a:headEnd len="sm" w="sm" type="none"/>
                      <a:tailEnd len="sm" w="sm" type="none"/>
                    </a:lnT>
                    <a:lnB cap="flat" cmpd="sng" w="9525">
                      <a:solidFill>
                        <a:srgbClr val="C27BA0"/>
                      </a:solidFill>
                      <a:prstDash val="solid"/>
                      <a:round/>
                      <a:headEnd len="sm" w="sm" type="none"/>
                      <a:tailEnd len="sm" w="sm" type="none"/>
                    </a:lnB>
                    <a:solidFill>
                      <a:srgbClr val="00FFFF"/>
                    </a:solidFill>
                  </a:tcPr>
                </a:tc>
              </a:tr>
              <a:tr h="1277100">
                <a:tc>
                  <a:txBody>
                    <a:bodyPr/>
                    <a:lstStyle/>
                    <a:p>
                      <a:pPr indent="0" lvl="0" marL="0" rtl="0" algn="l">
                        <a:spcBef>
                          <a:spcPts val="0"/>
                        </a:spcBef>
                        <a:spcAft>
                          <a:spcPts val="0"/>
                        </a:spcAft>
                        <a:buNone/>
                      </a:pPr>
                      <a:r>
                        <a:rPr lang="en-GB">
                          <a:latin typeface="Comfortaa"/>
                          <a:ea typeface="Comfortaa"/>
                          <a:cs typeface="Comfortaa"/>
                          <a:sym typeface="Comfortaa"/>
                        </a:rPr>
                        <a:t>Week 2</a:t>
                      </a:r>
                      <a:endParaRPr>
                        <a:latin typeface="Comfortaa"/>
                        <a:ea typeface="Comfortaa"/>
                        <a:cs typeface="Comfortaa"/>
                        <a:sym typeface="Comfortaa"/>
                      </a:endParaRPr>
                    </a:p>
                  </a:txBody>
                  <a:tcPr marT="91425" marB="91425" marR="91425" marL="91425">
                    <a:lnL cap="flat" cmpd="sng" w="2857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GB" sz="1100">
                          <a:latin typeface="Montserrat"/>
                          <a:ea typeface="Montserrat"/>
                          <a:cs typeface="Montserrat"/>
                          <a:sym typeface="Montserrat"/>
                        </a:rPr>
                        <a:t>Drone Kinematics</a:t>
                      </a:r>
                      <a:r>
                        <a:rPr lang="en-GB" sz="1100">
                          <a:latin typeface="Montserrat"/>
                          <a:ea typeface="Montserrat"/>
                          <a:cs typeface="Montserrat"/>
                          <a:sym typeface="Montserrat"/>
                        </a:rPr>
                        <a:t>:transformations,Rotations,Euler angles,Angular Velocity</a:t>
                      </a:r>
                      <a:endParaRPr sz="1100">
                        <a:latin typeface="Montserrat"/>
                        <a:ea typeface="Montserrat"/>
                        <a:cs typeface="Montserrat"/>
                        <a:sym typeface="Montserrat"/>
                      </a:endParaRPr>
                    </a:p>
                    <a:p>
                      <a:pPr indent="0" lvl="0" marL="0" rtl="0" algn="l">
                        <a:spcBef>
                          <a:spcPts val="0"/>
                        </a:spcBef>
                        <a:spcAft>
                          <a:spcPts val="0"/>
                        </a:spcAft>
                        <a:buNone/>
                      </a:pPr>
                      <a:r>
                        <a:rPr b="1" lang="en-GB" sz="1100">
                          <a:latin typeface="Montserrat"/>
                          <a:ea typeface="Montserrat"/>
                          <a:cs typeface="Montserrat"/>
                          <a:sym typeface="Montserrat"/>
                        </a:rPr>
                        <a:t>Controlling Basics</a:t>
                      </a:r>
                      <a:r>
                        <a:rPr lang="en-GB" sz="1100">
                          <a:latin typeface="Montserrat"/>
                          <a:ea typeface="Montserrat"/>
                          <a:cs typeface="Montserrat"/>
                          <a:sym typeface="Montserrat"/>
                        </a:rPr>
                        <a:t>:Stability,Magnetometer,Barometer,Accelerometer,Gyro,Different parts of drone</a:t>
                      </a:r>
                      <a:endParaRPr sz="1100">
                        <a:latin typeface="Montserrat"/>
                        <a:ea typeface="Montserrat"/>
                        <a:cs typeface="Montserrat"/>
                        <a:sym typeface="Montserrat"/>
                      </a:endParaRPr>
                    </a:p>
                    <a:p>
                      <a:pPr indent="0" lvl="0" marL="0" rtl="0" algn="l">
                        <a:spcBef>
                          <a:spcPts val="0"/>
                        </a:spcBef>
                        <a:spcAft>
                          <a:spcPts val="0"/>
                        </a:spcAft>
                        <a:buNone/>
                      </a:pPr>
                      <a:r>
                        <a:rPr b="1" lang="en-GB" sz="1100">
                          <a:latin typeface="Montserrat"/>
                          <a:ea typeface="Montserrat"/>
                          <a:cs typeface="Montserrat"/>
                          <a:sym typeface="Montserrat"/>
                        </a:rPr>
                        <a:t>Avionics discussio</a:t>
                      </a:r>
                      <a:r>
                        <a:rPr b="1" lang="en-GB" sz="1100">
                          <a:latin typeface="Comfortaa"/>
                          <a:ea typeface="Comfortaa"/>
                          <a:cs typeface="Comfortaa"/>
                          <a:sym typeface="Comfortaa"/>
                        </a:rPr>
                        <a:t>n</a:t>
                      </a:r>
                      <a:endParaRPr b="1" sz="1100">
                        <a:latin typeface="Comfortaa"/>
                        <a:ea typeface="Comfortaa"/>
                        <a:cs typeface="Comfortaa"/>
                        <a:sym typeface="Comfortaa"/>
                      </a:endParaRPr>
                    </a:p>
                  </a:txBody>
                  <a:tcPr marT="91425" marB="91425" marR="91425" marL="91425">
                    <a:lnL cap="flat" cmpd="sng" w="28575">
                      <a:solidFill>
                        <a:srgbClr val="666666"/>
                      </a:solidFill>
                      <a:prstDash val="solid"/>
                      <a:round/>
                      <a:headEnd len="sm" w="sm" type="none"/>
                      <a:tailEnd len="sm" w="sm" type="none"/>
                    </a:lnL>
                    <a:lnR cap="flat" cmpd="sng" w="28575">
                      <a:solidFill>
                        <a:srgbClr val="82C7A5"/>
                      </a:solidFill>
                      <a:prstDash val="solid"/>
                      <a:round/>
                      <a:headEnd len="sm" w="sm" type="none"/>
                      <a:tailEnd len="sm" w="sm" type="none"/>
                    </a:lnR>
                    <a:lnT cap="flat" cmpd="sng" w="9525">
                      <a:solidFill>
                        <a:srgbClr val="C27BA0"/>
                      </a:solidFill>
                      <a:prstDash val="solid"/>
                      <a:round/>
                      <a:headEnd len="sm" w="sm" type="none"/>
                      <a:tailEnd len="sm" w="sm" type="none"/>
                    </a:lnT>
                    <a:lnB cap="flat" cmpd="sng" w="9525">
                      <a:solidFill>
                        <a:srgbClr val="82C7A5"/>
                      </a:solidFill>
                      <a:prstDash val="solid"/>
                      <a:round/>
                      <a:headEnd len="sm" w="sm" type="none"/>
                      <a:tailEnd len="sm" w="sm" type="none"/>
                    </a:lnB>
                    <a:solidFill>
                      <a:srgbClr val="A4C2F4"/>
                    </a:solidFill>
                  </a:tcPr>
                </a:tc>
              </a:tr>
              <a:tr h="1468050">
                <a:tc>
                  <a:txBody>
                    <a:bodyPr/>
                    <a:lstStyle/>
                    <a:p>
                      <a:pPr indent="0" lvl="0" marL="0" rtl="0" algn="l">
                        <a:spcBef>
                          <a:spcPts val="0"/>
                        </a:spcBef>
                        <a:spcAft>
                          <a:spcPts val="0"/>
                        </a:spcAft>
                        <a:buNone/>
                      </a:pPr>
                      <a:r>
                        <a:rPr lang="en-GB">
                          <a:latin typeface="Comfortaa"/>
                          <a:ea typeface="Comfortaa"/>
                          <a:cs typeface="Comfortaa"/>
                          <a:sym typeface="Comfortaa"/>
                        </a:rPr>
                        <a:t>Week 3</a:t>
                      </a:r>
                      <a:endParaRPr>
                        <a:latin typeface="Comfortaa"/>
                        <a:ea typeface="Comfortaa"/>
                        <a:cs typeface="Comfortaa"/>
                        <a:sym typeface="Comfortaa"/>
                      </a:endParaRPr>
                    </a:p>
                  </a:txBody>
                  <a:tcPr marT="91425" marB="91425" marR="91425" marL="91425">
                    <a:lnL cap="flat" cmpd="sng" w="9525">
                      <a:solidFill>
                        <a:srgbClr val="82C7A5"/>
                      </a:solidFill>
                      <a:prstDash val="solid"/>
                      <a:round/>
                      <a:headEnd len="sm" w="sm" type="none"/>
                      <a:tailEnd len="sm" w="sm" type="none"/>
                    </a:lnL>
                    <a:lnR cap="flat" cmpd="sng" w="9525">
                      <a:solidFill>
                        <a:srgbClr val="82C7A5"/>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82C7A5"/>
                      </a:solidFill>
                      <a:prstDash val="solid"/>
                      <a:round/>
                      <a:headEnd len="sm" w="sm" type="none"/>
                      <a:tailEnd len="sm" w="sm" type="none"/>
                    </a:lnB>
                    <a:solidFill>
                      <a:srgbClr val="1155CC"/>
                    </a:solidFill>
                  </a:tcPr>
                </a:tc>
                <a:tc>
                  <a:txBody>
                    <a:bodyPr/>
                    <a:lstStyle/>
                    <a:p>
                      <a:pPr indent="0" lvl="0" marL="0" rtl="0" algn="l">
                        <a:spcBef>
                          <a:spcPts val="0"/>
                        </a:spcBef>
                        <a:spcAft>
                          <a:spcPts val="0"/>
                        </a:spcAft>
                        <a:buNone/>
                      </a:pPr>
                      <a:r>
                        <a:rPr b="1" lang="en-GB" sz="1100">
                          <a:latin typeface="Montserrat"/>
                          <a:ea typeface="Montserrat"/>
                          <a:cs typeface="Montserrat"/>
                          <a:sym typeface="Montserrat"/>
                        </a:rPr>
                        <a:t>Drone dynamics:</a:t>
                      </a:r>
                      <a:r>
                        <a:rPr lang="en-GB" sz="1100">
                          <a:latin typeface="Montserrat"/>
                          <a:ea typeface="Montserrat"/>
                          <a:cs typeface="Montserrat"/>
                          <a:sym typeface="Montserrat"/>
                        </a:rPr>
                        <a:t> Forces in flight,Degrees of Freedom,Study the pitch,roll,yaw motion</a:t>
                      </a:r>
                      <a:endParaRPr sz="1100">
                        <a:latin typeface="Montserrat"/>
                        <a:ea typeface="Montserrat"/>
                        <a:cs typeface="Montserrat"/>
                        <a:sym typeface="Montserrat"/>
                      </a:endParaRPr>
                    </a:p>
                    <a:p>
                      <a:pPr indent="0" lvl="0" marL="0" rtl="0" algn="l">
                        <a:spcBef>
                          <a:spcPts val="0"/>
                        </a:spcBef>
                        <a:spcAft>
                          <a:spcPts val="0"/>
                        </a:spcAft>
                        <a:buNone/>
                      </a:pPr>
                      <a:r>
                        <a:rPr b="1" lang="en-GB" sz="1100">
                          <a:latin typeface="Montserrat"/>
                          <a:ea typeface="Montserrat"/>
                          <a:cs typeface="Montserrat"/>
                          <a:sym typeface="Montserrat"/>
                        </a:rPr>
                        <a:t>Controlling Advanced:</a:t>
                      </a:r>
                      <a:r>
                        <a:rPr lang="en-GB" sz="1100">
                          <a:latin typeface="Montserrat"/>
                          <a:ea typeface="Montserrat"/>
                          <a:cs typeface="Montserrat"/>
                          <a:sym typeface="Montserrat"/>
                        </a:rPr>
                        <a:t> </a:t>
                      </a:r>
                      <a:r>
                        <a:rPr lang="en-GB" sz="1100">
                          <a:latin typeface="Montserrat"/>
                          <a:ea typeface="Montserrat"/>
                          <a:cs typeface="Montserrat"/>
                          <a:sym typeface="Montserrat"/>
                        </a:rPr>
                        <a:t>Types</a:t>
                      </a:r>
                      <a:r>
                        <a:rPr lang="en-GB" sz="1100">
                          <a:latin typeface="Montserrat"/>
                          <a:ea typeface="Montserrat"/>
                          <a:cs typeface="Montserrat"/>
                          <a:sym typeface="Montserrat"/>
                        </a:rPr>
                        <a:t> of controller,Connection and power distribution with diagram,ESC and their functioning</a:t>
                      </a:r>
                      <a:endParaRPr sz="1100">
                        <a:latin typeface="Montserrat"/>
                        <a:ea typeface="Montserrat"/>
                        <a:cs typeface="Montserrat"/>
                        <a:sym typeface="Montserrat"/>
                      </a:endParaRPr>
                    </a:p>
                  </a:txBody>
                  <a:tcPr marT="91425" marB="91425" marR="91425" marL="91425">
                    <a:lnL cap="flat" cmpd="sng" w="9525">
                      <a:solidFill>
                        <a:srgbClr val="82C7A5"/>
                      </a:solidFill>
                      <a:prstDash val="solid"/>
                      <a:round/>
                      <a:headEnd len="sm" w="sm" type="none"/>
                      <a:tailEnd len="sm" w="sm" type="none"/>
                    </a:lnL>
                    <a:lnR cap="flat" cmpd="sng" w="9525">
                      <a:solidFill>
                        <a:srgbClr val="82C7A5"/>
                      </a:solidFill>
                      <a:prstDash val="solid"/>
                      <a:round/>
                      <a:headEnd len="sm" w="sm" type="none"/>
                      <a:tailEnd len="sm" w="sm" type="none"/>
                    </a:lnR>
                    <a:lnT cap="flat" cmpd="sng" w="9525">
                      <a:solidFill>
                        <a:srgbClr val="82C7A5"/>
                      </a:solidFill>
                      <a:prstDash val="solid"/>
                      <a:round/>
                      <a:headEnd len="sm" w="sm" type="none"/>
                      <a:tailEnd len="sm" w="sm" type="none"/>
                    </a:lnT>
                    <a:lnB cap="flat" cmpd="sng" w="9525">
                      <a:solidFill>
                        <a:srgbClr val="82C7A5"/>
                      </a:solidFill>
                      <a:prstDash val="solid"/>
                      <a:round/>
                      <a:headEnd len="sm" w="sm" type="none"/>
                      <a:tailEnd len="sm" w="sm" type="none"/>
                    </a:lnB>
                    <a:solidFill>
                      <a:srgbClr val="1155CC"/>
                    </a:solidFill>
                  </a:tcPr>
                </a:tc>
              </a:tr>
              <a:tr h="1036925">
                <a:tc>
                  <a:txBody>
                    <a:bodyPr/>
                    <a:lstStyle/>
                    <a:p>
                      <a:pPr indent="0" lvl="0" marL="0" rtl="0" algn="l">
                        <a:spcBef>
                          <a:spcPts val="0"/>
                        </a:spcBef>
                        <a:spcAft>
                          <a:spcPts val="0"/>
                        </a:spcAft>
                        <a:buNone/>
                      </a:pPr>
                      <a:r>
                        <a:rPr lang="en-GB">
                          <a:latin typeface="Comfortaa"/>
                          <a:ea typeface="Comfortaa"/>
                          <a:cs typeface="Comfortaa"/>
                          <a:sym typeface="Comfortaa"/>
                        </a:rPr>
                        <a:t>Week 4</a:t>
                      </a:r>
                      <a:endParaRPr>
                        <a:latin typeface="Comfortaa"/>
                        <a:ea typeface="Comfortaa"/>
                        <a:cs typeface="Comfortaa"/>
                        <a:sym typeface="Comfortaa"/>
                      </a:endParaRPr>
                    </a:p>
                  </a:txBody>
                  <a:tcPr marT="91425" marB="91425" marR="91425" marL="91425">
                    <a:lnL cap="flat" cmpd="sng" w="9525">
                      <a:solidFill>
                        <a:srgbClr val="82C7A5"/>
                      </a:solidFill>
                      <a:prstDash val="solid"/>
                      <a:round/>
                      <a:headEnd len="sm" w="sm" type="none"/>
                      <a:tailEnd len="sm" w="sm" type="none"/>
                    </a:lnL>
                    <a:lnR cap="flat" cmpd="sng" w="9525">
                      <a:solidFill>
                        <a:srgbClr val="82C7A5"/>
                      </a:solidFill>
                      <a:prstDash val="solid"/>
                      <a:round/>
                      <a:headEnd len="sm" w="sm" type="none"/>
                      <a:tailEnd len="sm" w="sm" type="none"/>
                    </a:lnR>
                    <a:lnT cap="flat" cmpd="sng" w="9525">
                      <a:solidFill>
                        <a:srgbClr val="82C7A5"/>
                      </a:solidFill>
                      <a:prstDash val="solid"/>
                      <a:round/>
                      <a:headEnd len="sm" w="sm" type="none"/>
                      <a:tailEnd len="sm" w="sm" type="none"/>
                    </a:lnT>
                    <a:lnB cap="flat" cmpd="sng" w="9525">
                      <a:solidFill>
                        <a:srgbClr val="82C7A5"/>
                      </a:solidFill>
                      <a:prstDash val="solid"/>
                      <a:round/>
                      <a:headEnd len="sm" w="sm" type="none"/>
                      <a:tailEnd len="sm" w="sm" type="none"/>
                    </a:lnB>
                    <a:solidFill>
                      <a:srgbClr val="1C4587"/>
                    </a:solidFill>
                  </a:tcPr>
                </a:tc>
                <a:tc>
                  <a:txBody>
                    <a:bodyPr/>
                    <a:lstStyle/>
                    <a:p>
                      <a:pPr indent="0" lvl="0" marL="0" rtl="0" algn="l">
                        <a:spcBef>
                          <a:spcPts val="0"/>
                        </a:spcBef>
                        <a:spcAft>
                          <a:spcPts val="0"/>
                        </a:spcAft>
                        <a:buNone/>
                      </a:pPr>
                      <a:r>
                        <a:rPr b="1" lang="en-GB" sz="1100">
                          <a:latin typeface="Montserrat"/>
                          <a:ea typeface="Montserrat"/>
                          <a:cs typeface="Montserrat"/>
                          <a:sym typeface="Montserrat"/>
                        </a:rPr>
                        <a:t>SITL </a:t>
                      </a:r>
                      <a:r>
                        <a:rPr lang="en-GB" sz="1100">
                          <a:latin typeface="Montserrat"/>
                          <a:ea typeface="Montserrat"/>
                          <a:cs typeface="Montserrat"/>
                          <a:sym typeface="Montserrat"/>
                        </a:rPr>
                        <a:t>and basic waypoint follower in mission </a:t>
                      </a:r>
                      <a:r>
                        <a:rPr lang="en-GB" sz="1100">
                          <a:latin typeface="Montserrat"/>
                          <a:ea typeface="Montserrat"/>
                          <a:cs typeface="Montserrat"/>
                          <a:sym typeface="Montserrat"/>
                        </a:rPr>
                        <a:t>planner</a:t>
                      </a:r>
                      <a:r>
                        <a:rPr lang="en-GB" sz="1100">
                          <a:latin typeface="Montserrat"/>
                          <a:ea typeface="Montserrat"/>
                          <a:cs typeface="Montserrat"/>
                          <a:sym typeface="Montserrat"/>
                        </a:rPr>
                        <a:t>,Integration with </a:t>
                      </a:r>
                      <a:r>
                        <a:rPr b="1" lang="en-GB" sz="1100">
                          <a:latin typeface="Montserrat"/>
                          <a:ea typeface="Montserrat"/>
                          <a:cs typeface="Montserrat"/>
                          <a:sym typeface="Montserrat"/>
                        </a:rPr>
                        <a:t>ardupilot</a:t>
                      </a:r>
                      <a:r>
                        <a:rPr lang="en-GB" sz="1100">
                          <a:latin typeface="Montserrat"/>
                          <a:ea typeface="Montserrat"/>
                          <a:cs typeface="Montserrat"/>
                          <a:sym typeface="Montserrat"/>
                        </a:rPr>
                        <a:t>,Pixhawk flight controller,Midterm evaluation</a:t>
                      </a:r>
                      <a:endParaRPr sz="1100">
                        <a:latin typeface="Montserrat"/>
                        <a:ea typeface="Montserrat"/>
                        <a:cs typeface="Montserrat"/>
                        <a:sym typeface="Montserrat"/>
                      </a:endParaRPr>
                    </a:p>
                  </a:txBody>
                  <a:tcPr marT="91425" marB="91425" marR="91425" marL="91425">
                    <a:lnL cap="flat" cmpd="sng" w="9525">
                      <a:solidFill>
                        <a:srgbClr val="82C7A5"/>
                      </a:solidFill>
                      <a:prstDash val="solid"/>
                      <a:round/>
                      <a:headEnd len="sm" w="sm" type="none"/>
                      <a:tailEnd len="sm" w="sm" type="none"/>
                    </a:lnL>
                    <a:lnR cap="flat" cmpd="sng" w="9525">
                      <a:solidFill>
                        <a:srgbClr val="82C7A5"/>
                      </a:solidFill>
                      <a:prstDash val="solid"/>
                      <a:round/>
                      <a:headEnd len="sm" w="sm" type="none"/>
                      <a:tailEnd len="sm" w="sm" type="none"/>
                    </a:lnR>
                    <a:lnT cap="flat" cmpd="sng" w="9525">
                      <a:solidFill>
                        <a:srgbClr val="82C7A5"/>
                      </a:solidFill>
                      <a:prstDash val="solid"/>
                      <a:round/>
                      <a:headEnd len="sm" w="sm" type="none"/>
                      <a:tailEnd len="sm" w="sm" type="none"/>
                    </a:lnT>
                    <a:lnB cap="flat" cmpd="sng" w="9525">
                      <a:solidFill>
                        <a:srgbClr val="82C7A5"/>
                      </a:solidFill>
                      <a:prstDash val="solid"/>
                      <a:round/>
                      <a:headEnd len="sm" w="sm" type="none"/>
                      <a:tailEnd len="sm" w="sm" type="none"/>
                    </a:lnB>
                    <a:solidFill>
                      <a:srgbClr val="1C4587"/>
                    </a:solidFill>
                  </a:tcPr>
                </a:tc>
              </a:tr>
            </a:tbl>
          </a:graphicData>
        </a:graphic>
      </p:graphicFrame>
      <p:graphicFrame>
        <p:nvGraphicFramePr>
          <p:cNvPr id="270" name="Google Shape;270;p26"/>
          <p:cNvGraphicFramePr/>
          <p:nvPr/>
        </p:nvGraphicFramePr>
        <p:xfrm>
          <a:off x="3247450" y="3339550"/>
          <a:ext cx="3000000" cy="3000000"/>
        </p:xfrm>
        <a:graphic>
          <a:graphicData uri="http://schemas.openxmlformats.org/drawingml/2006/table">
            <a:tbl>
              <a:tblPr>
                <a:noFill/>
                <a:tableStyleId>{04EB9FA1-C7D5-4E7C-81CA-8C5C29CFFD6B}</a:tableStyleId>
              </a:tblPr>
              <a:tblGrid>
                <a:gridCol w="1281000"/>
                <a:gridCol w="4069450"/>
              </a:tblGrid>
              <a:tr h="756150">
                <a:tc>
                  <a:txBody>
                    <a:bodyPr/>
                    <a:lstStyle/>
                    <a:p>
                      <a:pPr indent="0" lvl="0" marL="0" rtl="0" algn="l">
                        <a:spcBef>
                          <a:spcPts val="0"/>
                        </a:spcBef>
                        <a:spcAft>
                          <a:spcPts val="0"/>
                        </a:spcAft>
                        <a:buNone/>
                      </a:pPr>
                      <a:r>
                        <a:rPr lang="en-GB"/>
                        <a:t>Week 5</a:t>
                      </a:r>
                      <a:endParaRPr/>
                    </a:p>
                  </a:txBody>
                  <a:tcPr marT="91425" marB="91425" marR="91425" marL="91425">
                    <a:solidFill>
                      <a:srgbClr val="A64D79"/>
                    </a:solidFill>
                  </a:tcPr>
                </a:tc>
                <a:tc>
                  <a:txBody>
                    <a:bodyPr/>
                    <a:lstStyle/>
                    <a:p>
                      <a:pPr indent="0" lvl="0" marL="0" rtl="0" algn="l">
                        <a:lnSpc>
                          <a:spcPct val="115000"/>
                        </a:lnSpc>
                        <a:spcBef>
                          <a:spcPts val="0"/>
                        </a:spcBef>
                        <a:spcAft>
                          <a:spcPts val="0"/>
                        </a:spcAft>
                        <a:buNone/>
                      </a:pPr>
                      <a:r>
                        <a:rPr b="1" lang="en-GB" sz="1100">
                          <a:latin typeface="Montserrat"/>
                          <a:ea typeface="Montserrat"/>
                          <a:cs typeface="Montserrat"/>
                          <a:sym typeface="Montserrat"/>
                        </a:rPr>
                        <a:t>Matlab and Simulink</a:t>
                      </a:r>
                      <a:r>
                        <a:rPr lang="en-GB" sz="1100">
                          <a:latin typeface="Montserrat"/>
                          <a:ea typeface="Montserrat"/>
                          <a:cs typeface="Montserrat"/>
                          <a:sym typeface="Montserrat"/>
                        </a:rPr>
                        <a:t> On Ramp Course</a:t>
                      </a:r>
                      <a:endParaRPr sz="1100">
                        <a:latin typeface="Montserrat"/>
                        <a:ea typeface="Montserrat"/>
                        <a:cs typeface="Montserrat"/>
                        <a:sym typeface="Montserrat"/>
                      </a:endParaRPr>
                    </a:p>
                    <a:p>
                      <a:pPr indent="0" lvl="0" marL="0" rtl="0" algn="l">
                        <a:lnSpc>
                          <a:spcPct val="115000"/>
                        </a:lnSpc>
                        <a:spcBef>
                          <a:spcPts val="0"/>
                        </a:spcBef>
                        <a:spcAft>
                          <a:spcPts val="0"/>
                        </a:spcAft>
                        <a:buNone/>
                      </a:pPr>
                      <a:r>
                        <a:rPr lang="en-GB" sz="1100">
                          <a:latin typeface="Montserrat"/>
                          <a:ea typeface="Montserrat"/>
                          <a:cs typeface="Montserrat"/>
                          <a:sym typeface="Montserrat"/>
                        </a:rPr>
                        <a:t>Ubuntu Installation,Catkin tools and workspace,Introduction to Gazebo</a:t>
                      </a:r>
                      <a:endParaRPr>
                        <a:latin typeface="Montserrat"/>
                        <a:ea typeface="Montserrat"/>
                        <a:cs typeface="Montserrat"/>
                        <a:sym typeface="Montserrat"/>
                      </a:endParaRPr>
                    </a:p>
                  </a:txBody>
                  <a:tcPr marT="91425" marB="91425" marR="91425" marL="91425">
                    <a:lnB cap="flat" cmpd="sng" w="12700">
                      <a:solidFill>
                        <a:srgbClr val="9E9E9E"/>
                      </a:solidFill>
                      <a:prstDash val="solid"/>
                      <a:round/>
                      <a:headEnd len="sm" w="sm" type="none"/>
                      <a:tailEnd len="sm" w="sm" type="none"/>
                    </a:lnB>
                    <a:solidFill>
                      <a:srgbClr val="A64D79"/>
                    </a:solidFill>
                  </a:tcPr>
                </a:tc>
              </a:tr>
              <a:tr h="792650">
                <a:tc>
                  <a:txBody>
                    <a:bodyPr/>
                    <a:lstStyle/>
                    <a:p>
                      <a:pPr indent="0" lvl="0" marL="0" rtl="0" algn="l">
                        <a:spcBef>
                          <a:spcPts val="0"/>
                        </a:spcBef>
                        <a:spcAft>
                          <a:spcPts val="0"/>
                        </a:spcAft>
                        <a:buNone/>
                      </a:pPr>
                      <a:r>
                        <a:rPr lang="en-GB">
                          <a:solidFill>
                            <a:schemeClr val="lt1"/>
                          </a:solidFill>
                        </a:rPr>
                        <a:t>Week 6</a:t>
                      </a:r>
                      <a:endParaRPr>
                        <a:solidFill>
                          <a:schemeClr val="lt1"/>
                        </a:solidFill>
                      </a:endParaRPr>
                    </a:p>
                  </a:txBody>
                  <a:tcPr marT="91425" marB="91425" marR="91425" marL="91425">
                    <a:lnR cap="flat" cmpd="sng" w="12700">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solidFill>
                      <a:srgbClr val="20124D"/>
                    </a:solidFill>
                  </a:tcPr>
                </a:tc>
                <a:tc>
                  <a:txBody>
                    <a:bodyPr/>
                    <a:lstStyle/>
                    <a:p>
                      <a:pPr indent="0" lvl="0" marL="0" rtl="0" algn="l">
                        <a:lnSpc>
                          <a:spcPct val="115000"/>
                        </a:lnSpc>
                        <a:spcBef>
                          <a:spcPts val="0"/>
                        </a:spcBef>
                        <a:spcAft>
                          <a:spcPts val="0"/>
                        </a:spcAft>
                        <a:buNone/>
                      </a:pPr>
                      <a:r>
                        <a:rPr b="1" lang="en-GB" sz="1100">
                          <a:solidFill>
                            <a:schemeClr val="lt1"/>
                          </a:solidFill>
                          <a:latin typeface="Montserrat"/>
                          <a:ea typeface="Montserrat"/>
                          <a:cs typeface="Montserrat"/>
                          <a:sym typeface="Montserrat"/>
                        </a:rPr>
                        <a:t>Introduction to ROS</a:t>
                      </a:r>
                      <a:r>
                        <a:rPr b="1" lang="en-GB" sz="1100">
                          <a:latin typeface="Montserrat"/>
                          <a:ea typeface="Montserrat"/>
                          <a:cs typeface="Montserrat"/>
                          <a:sym typeface="Montserrat"/>
                        </a:rPr>
                        <a:t> </a:t>
                      </a:r>
                      <a:r>
                        <a:rPr lang="en-GB" sz="1100">
                          <a:solidFill>
                            <a:schemeClr val="lt1"/>
                          </a:solidFill>
                          <a:latin typeface="Montserrat"/>
                          <a:ea typeface="Montserrat"/>
                          <a:cs typeface="Montserrat"/>
                          <a:sym typeface="Montserrat"/>
                        </a:rPr>
                        <a:t>and ROS terminal commands,Rosbag,</a:t>
                      </a:r>
                      <a:r>
                        <a:rPr lang="en-GB" sz="1100">
                          <a:solidFill>
                            <a:schemeClr val="lt1"/>
                          </a:solidFill>
                          <a:latin typeface="Montserrat"/>
                          <a:ea typeface="Montserrat"/>
                          <a:cs typeface="Montserrat"/>
                          <a:sym typeface="Montserrat"/>
                        </a:rPr>
                        <a:t>Creating Nodes and packages through simple listener and talker roscpp ,end term evaluation</a:t>
                      </a:r>
                      <a:endParaRPr sz="1100">
                        <a:solidFill>
                          <a:schemeClr val="lt1"/>
                        </a:solidFill>
                        <a:latin typeface="Montserrat"/>
                        <a:ea typeface="Montserrat"/>
                        <a:cs typeface="Montserrat"/>
                        <a:sym typeface="Montserrat"/>
                      </a:endParaRPr>
                    </a:p>
                  </a:txBody>
                  <a:tcPr marT="63500" marB="63500" marR="63500" marL="635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20124D"/>
                    </a:solidFill>
                  </a:tcPr>
                </a:tc>
              </a:tr>
            </a:tbl>
          </a:graphicData>
        </a:graphic>
      </p:graphicFrame>
      <p:sp>
        <p:nvSpPr>
          <p:cNvPr id="271" name="Google Shape;271;p26"/>
          <p:cNvSpPr txBox="1"/>
          <p:nvPr/>
        </p:nvSpPr>
        <p:spPr>
          <a:xfrm>
            <a:off x="918968" y="2153880"/>
            <a:ext cx="7315200" cy="85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4"/>
          <p:cNvSpPr txBox="1"/>
          <p:nvPr>
            <p:ph idx="1" type="body"/>
          </p:nvPr>
        </p:nvSpPr>
        <p:spPr>
          <a:xfrm>
            <a:off x="1297500" y="1432871"/>
            <a:ext cx="7038900" cy="2911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5"/>
              <a:buNone/>
            </a:pPr>
            <a:r>
              <a:rPr lang="en-GB">
                <a:latin typeface="Arial"/>
                <a:ea typeface="Arial"/>
                <a:cs typeface="Arial"/>
                <a:sym typeface="Arial"/>
              </a:rPr>
              <a:t>STEP 1: Create a folder.</a:t>
            </a:r>
            <a:endParaRPr/>
          </a:p>
          <a:p>
            <a:pPr indent="0" lvl="0" marL="0" rtl="0" algn="l">
              <a:lnSpc>
                <a:spcPct val="115000"/>
              </a:lnSpc>
              <a:spcBef>
                <a:spcPts val="1200"/>
              </a:spcBef>
              <a:spcAft>
                <a:spcPts val="0"/>
              </a:spcAft>
              <a:buSzPts val="1405"/>
              <a:buNone/>
            </a:pPr>
            <a:r>
              <a:rPr lang="en-GB">
                <a:latin typeface="Arial"/>
                <a:ea typeface="Arial"/>
                <a:cs typeface="Arial"/>
                <a:sym typeface="Arial"/>
              </a:rPr>
              <a:t>STEP 2: Create a src folder inside it</a:t>
            </a:r>
            <a:r>
              <a:rPr lang="en-GB"/>
              <a:t> using command:</a:t>
            </a:r>
            <a:r>
              <a:rPr lang="en-GB">
                <a:latin typeface="Arial"/>
                <a:ea typeface="Arial"/>
                <a:cs typeface="Arial"/>
                <a:sym typeface="Arial"/>
              </a:rPr>
              <a:t> $ mkdir src</a:t>
            </a:r>
            <a:endParaRPr/>
          </a:p>
          <a:p>
            <a:pPr indent="0" lvl="0" marL="0" rtl="0" algn="l">
              <a:lnSpc>
                <a:spcPct val="115000"/>
              </a:lnSpc>
              <a:spcBef>
                <a:spcPts val="1200"/>
              </a:spcBef>
              <a:spcAft>
                <a:spcPts val="0"/>
              </a:spcAft>
              <a:buSzPts val="1405"/>
              <a:buNone/>
            </a:pPr>
            <a:r>
              <a:rPr lang="en-GB">
                <a:latin typeface="Arial"/>
                <a:ea typeface="Arial"/>
                <a:cs typeface="Arial"/>
                <a:sym typeface="Arial"/>
              </a:rPr>
              <a:t>STEP 3: Then initialize catkin workspace inside src using command: $ catkin init.</a:t>
            </a:r>
            <a:endParaRPr/>
          </a:p>
          <a:p>
            <a:pPr indent="0" lvl="0" marL="0" rtl="0" algn="l">
              <a:lnSpc>
                <a:spcPct val="115000"/>
              </a:lnSpc>
              <a:spcBef>
                <a:spcPts val="1200"/>
              </a:spcBef>
              <a:spcAft>
                <a:spcPts val="0"/>
              </a:spcAft>
              <a:buSzPts val="1405"/>
              <a:buNone/>
            </a:pPr>
            <a:r>
              <a:rPr lang="en-GB">
                <a:latin typeface="Arial"/>
                <a:ea typeface="Arial"/>
                <a:cs typeface="Arial"/>
                <a:sym typeface="Arial"/>
              </a:rPr>
              <a:t>STEP 4: Then build catkin workspace using command : $ catkin build</a:t>
            </a:r>
            <a:endParaRPr/>
          </a:p>
          <a:p>
            <a:pPr indent="0" lvl="0" marL="0" rtl="0" algn="l">
              <a:lnSpc>
                <a:spcPct val="115000"/>
              </a:lnSpc>
              <a:spcBef>
                <a:spcPts val="1200"/>
              </a:spcBef>
              <a:spcAft>
                <a:spcPts val="0"/>
              </a:spcAft>
              <a:buSzPts val="1405"/>
              <a:buNone/>
            </a:pPr>
            <a:r>
              <a:rPr lang="en-GB">
                <a:latin typeface="Arial"/>
                <a:ea typeface="Arial"/>
                <a:cs typeface="Arial"/>
                <a:sym typeface="Arial"/>
              </a:rPr>
              <a:t>STEP 5: Then you have to inform the system about changes to your packages. This can be done in two ways:</a:t>
            </a:r>
            <a:endParaRPr/>
          </a:p>
          <a:p>
            <a:pPr indent="0" lvl="0" marL="0" rtl="0" algn="l">
              <a:lnSpc>
                <a:spcPct val="115000"/>
              </a:lnSpc>
              <a:spcBef>
                <a:spcPts val="1200"/>
              </a:spcBef>
              <a:spcAft>
                <a:spcPts val="0"/>
              </a:spcAft>
              <a:buSzPts val="1405"/>
              <a:buNone/>
            </a:pPr>
            <a:r>
              <a:rPr lang="en-GB">
                <a:latin typeface="Arial"/>
                <a:ea typeface="Arial"/>
                <a:cs typeface="Arial"/>
                <a:sym typeface="Arial"/>
              </a:rPr>
              <a:t>             First- using the command : $ source ~/&lt;folder name&gt;/devel/setup.bash</a:t>
            </a:r>
            <a:endParaRPr/>
          </a:p>
          <a:p>
            <a:pPr indent="0" lvl="0" marL="0" rtl="0" algn="l">
              <a:lnSpc>
                <a:spcPct val="115000"/>
              </a:lnSpc>
              <a:spcBef>
                <a:spcPts val="1200"/>
              </a:spcBef>
              <a:spcAft>
                <a:spcPts val="1200"/>
              </a:spcAft>
              <a:buSzPts val="1405"/>
              <a:buNone/>
            </a:pPr>
            <a:r>
              <a:rPr lang="en-GB">
                <a:latin typeface="Arial"/>
                <a:ea typeface="Arial"/>
                <a:cs typeface="Arial"/>
                <a:sym typeface="Arial"/>
              </a:rPr>
              <a:t>             Second-Y</a:t>
            </a:r>
            <a:r>
              <a:rPr b="0" i="0" lang="en-GB" u="none" strike="noStrike">
                <a:latin typeface="Arial"/>
                <a:ea typeface="Arial"/>
                <a:cs typeface="Arial"/>
                <a:sym typeface="Arial"/>
              </a:rPr>
              <a:t>ou can just put the above source command in your .bashrc file.</a:t>
            </a:r>
            <a:endParaRPr/>
          </a:p>
        </p:txBody>
      </p:sp>
      <p:sp>
        <p:nvSpPr>
          <p:cNvPr id="495" name="Google Shape;495;p44"/>
          <p:cNvSpPr/>
          <p:nvPr/>
        </p:nvSpPr>
        <p:spPr>
          <a:xfrm>
            <a:off x="1082328" y="403140"/>
            <a:ext cx="7135287"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2800" u="sng" cap="none" strike="noStrike">
                <a:solidFill>
                  <a:srgbClr val="FFFFFF"/>
                </a:solidFill>
                <a:latin typeface="Arial"/>
                <a:ea typeface="Arial"/>
                <a:cs typeface="Arial"/>
                <a:sym typeface="Arial"/>
              </a:rPr>
              <a:t>Creating and Building Catkin Workspace</a:t>
            </a:r>
            <a:endParaRPr b="1" i="0" sz="2800" u="none" cap="none" strike="noStrik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45"/>
          <p:cNvPicPr preferRelativeResize="0"/>
          <p:nvPr/>
        </p:nvPicPr>
        <p:blipFill>
          <a:blip r:embed="rId3">
            <a:alphaModFix/>
          </a:blip>
          <a:stretch>
            <a:fillRect/>
          </a:stretch>
        </p:blipFill>
        <p:spPr>
          <a:xfrm>
            <a:off x="4281650" y="3313025"/>
            <a:ext cx="4706775" cy="1659225"/>
          </a:xfrm>
          <a:prstGeom prst="rect">
            <a:avLst/>
          </a:prstGeom>
          <a:noFill/>
          <a:ln>
            <a:noFill/>
          </a:ln>
        </p:spPr>
      </p:pic>
      <p:pic>
        <p:nvPicPr>
          <p:cNvPr id="501" name="Google Shape;501;p45"/>
          <p:cNvPicPr preferRelativeResize="0"/>
          <p:nvPr/>
        </p:nvPicPr>
        <p:blipFill>
          <a:blip r:embed="rId4">
            <a:alphaModFix/>
          </a:blip>
          <a:stretch>
            <a:fillRect/>
          </a:stretch>
        </p:blipFill>
        <p:spPr>
          <a:xfrm>
            <a:off x="139350" y="463588"/>
            <a:ext cx="4281650" cy="897000"/>
          </a:xfrm>
          <a:prstGeom prst="rect">
            <a:avLst/>
          </a:prstGeom>
          <a:noFill/>
          <a:ln>
            <a:noFill/>
          </a:ln>
        </p:spPr>
      </p:pic>
      <p:sp>
        <p:nvSpPr>
          <p:cNvPr id="502" name="Google Shape;502;p45"/>
          <p:cNvSpPr txBox="1"/>
          <p:nvPr/>
        </p:nvSpPr>
        <p:spPr>
          <a:xfrm>
            <a:off x="6080975" y="1360600"/>
            <a:ext cx="2381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Contain all the </a:t>
            </a:r>
            <a:r>
              <a:rPr lang="en-GB">
                <a:solidFill>
                  <a:schemeClr val="lt1"/>
                </a:solidFill>
                <a:latin typeface="Montserrat"/>
                <a:ea typeface="Montserrat"/>
                <a:cs typeface="Montserrat"/>
                <a:sym typeface="Montserrat"/>
              </a:rPr>
              <a:t>packages</a:t>
            </a:r>
            <a:r>
              <a:rPr lang="en-GB">
                <a:solidFill>
                  <a:schemeClr val="lt1"/>
                </a:solidFill>
                <a:latin typeface="Montserrat"/>
                <a:ea typeface="Montserrat"/>
                <a:cs typeface="Montserrat"/>
                <a:sym typeface="Montserrat"/>
              </a:rPr>
              <a:t> which we will be using and other </a:t>
            </a:r>
            <a:r>
              <a:rPr lang="en-GB">
                <a:solidFill>
                  <a:schemeClr val="lt1"/>
                </a:solidFill>
                <a:latin typeface="Montserrat"/>
                <a:ea typeface="Montserrat"/>
                <a:cs typeface="Montserrat"/>
                <a:sym typeface="Montserrat"/>
              </a:rPr>
              <a:t>supplementary</a:t>
            </a:r>
            <a:r>
              <a:rPr lang="en-GB">
                <a:solidFill>
                  <a:schemeClr val="lt1"/>
                </a:solidFill>
                <a:latin typeface="Montserrat"/>
                <a:ea typeface="Montserrat"/>
                <a:cs typeface="Montserrat"/>
                <a:sym typeface="Montserrat"/>
              </a:rPr>
              <a:t> files.</a:t>
            </a:r>
            <a:endParaRPr>
              <a:solidFill>
                <a:schemeClr val="lt1"/>
              </a:solidFill>
              <a:latin typeface="Montserrat"/>
              <a:ea typeface="Montserrat"/>
              <a:cs typeface="Montserrat"/>
              <a:sym typeface="Montserrat"/>
            </a:endParaRPr>
          </a:p>
        </p:txBody>
      </p:sp>
      <p:cxnSp>
        <p:nvCxnSpPr>
          <p:cNvPr id="503" name="Google Shape;503;p45"/>
          <p:cNvCxnSpPr>
            <a:stCxn id="501" idx="3"/>
            <a:endCxn id="502" idx="1"/>
          </p:cNvCxnSpPr>
          <p:nvPr/>
        </p:nvCxnSpPr>
        <p:spPr>
          <a:xfrm>
            <a:off x="4421000" y="912088"/>
            <a:ext cx="1659900" cy="9720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45"/>
          <p:cNvCxnSpPr/>
          <p:nvPr/>
        </p:nvCxnSpPr>
        <p:spPr>
          <a:xfrm>
            <a:off x="1722950" y="1178200"/>
            <a:ext cx="468900" cy="912300"/>
          </a:xfrm>
          <a:prstGeom prst="straightConnector1">
            <a:avLst/>
          </a:prstGeom>
          <a:noFill/>
          <a:ln cap="flat" cmpd="sng" w="9525">
            <a:solidFill>
              <a:schemeClr val="dk2"/>
            </a:solidFill>
            <a:prstDash val="solid"/>
            <a:round/>
            <a:headEnd len="med" w="med" type="none"/>
            <a:tailEnd len="med" w="med" type="triangle"/>
          </a:ln>
        </p:spPr>
      </p:cxnSp>
      <p:sp>
        <p:nvSpPr>
          <p:cNvPr id="505" name="Google Shape;505;p45"/>
          <p:cNvSpPr txBox="1"/>
          <p:nvPr/>
        </p:nvSpPr>
        <p:spPr>
          <a:xfrm>
            <a:off x="2191850" y="2090498"/>
            <a:ext cx="278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highlight>
                  <a:schemeClr val="dk1"/>
                </a:highlight>
                <a:latin typeface="Montserrat"/>
                <a:ea typeface="Montserrat"/>
                <a:cs typeface="Montserrat"/>
                <a:sym typeface="Montserrat"/>
              </a:rPr>
              <a:t>ROS places built files of the package in devel for development/testing</a:t>
            </a:r>
            <a:endParaRPr>
              <a:solidFill>
                <a:schemeClr val="lt1"/>
              </a:solidFill>
              <a:highlight>
                <a:schemeClr val="dk1"/>
              </a:highlight>
              <a:latin typeface="Montserrat"/>
              <a:ea typeface="Montserrat"/>
              <a:cs typeface="Montserrat"/>
              <a:sym typeface="Montserrat"/>
            </a:endParaRPr>
          </a:p>
        </p:txBody>
      </p:sp>
      <p:cxnSp>
        <p:nvCxnSpPr>
          <p:cNvPr id="506" name="Google Shape;506;p45"/>
          <p:cNvCxnSpPr/>
          <p:nvPr/>
        </p:nvCxnSpPr>
        <p:spPr>
          <a:xfrm>
            <a:off x="582750" y="1178200"/>
            <a:ext cx="316800" cy="1203600"/>
          </a:xfrm>
          <a:prstGeom prst="straightConnector1">
            <a:avLst/>
          </a:prstGeom>
          <a:noFill/>
          <a:ln cap="flat" cmpd="sng" w="9525">
            <a:solidFill>
              <a:schemeClr val="dk2"/>
            </a:solidFill>
            <a:prstDash val="solid"/>
            <a:round/>
            <a:headEnd len="med" w="med" type="none"/>
            <a:tailEnd len="med" w="med" type="triangle"/>
          </a:ln>
        </p:spPr>
      </p:cxnSp>
      <p:sp>
        <p:nvSpPr>
          <p:cNvPr id="507" name="Google Shape;507;p45"/>
          <p:cNvSpPr txBox="1"/>
          <p:nvPr/>
        </p:nvSpPr>
        <p:spPr>
          <a:xfrm>
            <a:off x="215450" y="2381800"/>
            <a:ext cx="1912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This where CMake is invoked to build the catkin packages.</a:t>
            </a:r>
            <a:endParaRPr>
              <a:solidFill>
                <a:schemeClr val="lt1"/>
              </a:solidFill>
              <a:latin typeface="Montserrat"/>
              <a:ea typeface="Montserrat"/>
              <a:cs typeface="Montserrat"/>
              <a:sym typeface="Montserrat"/>
            </a:endParaRPr>
          </a:p>
        </p:txBody>
      </p:sp>
      <p:sp>
        <p:nvSpPr>
          <p:cNvPr id="508" name="Google Shape;508;p45"/>
          <p:cNvSpPr txBox="1"/>
          <p:nvPr/>
        </p:nvSpPr>
        <p:spPr>
          <a:xfrm>
            <a:off x="272450" y="3719800"/>
            <a:ext cx="3369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Note: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We usually don’t edit the files present in the build,devel as they are crucial for building the package using CMake</a:t>
            </a:r>
            <a:endParaRPr>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6"/>
          <p:cNvSpPr txBox="1"/>
          <p:nvPr>
            <p:ph type="title"/>
          </p:nvPr>
        </p:nvSpPr>
        <p:spPr>
          <a:xfrm>
            <a:off x="1052550" y="3430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Understanding the src folder in the workspace </a:t>
            </a:r>
            <a:endParaRPr/>
          </a:p>
          <a:p>
            <a:pPr indent="0" lvl="0" marL="0" rtl="0" algn="l">
              <a:spcBef>
                <a:spcPts val="0"/>
              </a:spcBef>
              <a:spcAft>
                <a:spcPts val="0"/>
              </a:spcAft>
              <a:buNone/>
            </a:pPr>
            <a:r>
              <a:rPr lang="en-GB"/>
              <a:t>Through the RotorS simulator</a:t>
            </a:r>
            <a:endParaRPr/>
          </a:p>
        </p:txBody>
      </p:sp>
      <p:pic>
        <p:nvPicPr>
          <p:cNvPr id="514" name="Google Shape;514;p46"/>
          <p:cNvPicPr preferRelativeResize="0"/>
          <p:nvPr/>
        </p:nvPicPr>
        <p:blipFill>
          <a:blip r:embed="rId3">
            <a:alphaModFix/>
          </a:blip>
          <a:stretch>
            <a:fillRect/>
          </a:stretch>
        </p:blipFill>
        <p:spPr>
          <a:xfrm>
            <a:off x="152400" y="1469576"/>
            <a:ext cx="3552700" cy="993850"/>
          </a:xfrm>
          <a:prstGeom prst="rect">
            <a:avLst/>
          </a:prstGeom>
          <a:noFill/>
          <a:ln>
            <a:noFill/>
          </a:ln>
        </p:spPr>
      </p:pic>
      <p:cxnSp>
        <p:nvCxnSpPr>
          <p:cNvPr id="515" name="Google Shape;515;p46"/>
          <p:cNvCxnSpPr>
            <a:endCxn id="516" idx="1"/>
          </p:cNvCxnSpPr>
          <p:nvPr/>
        </p:nvCxnSpPr>
        <p:spPr>
          <a:xfrm flipH="1" rot="10800000">
            <a:off x="1431650" y="1447975"/>
            <a:ext cx="2837700" cy="503100"/>
          </a:xfrm>
          <a:prstGeom prst="straightConnector1">
            <a:avLst/>
          </a:prstGeom>
          <a:noFill/>
          <a:ln cap="flat" cmpd="sng" w="9525">
            <a:solidFill>
              <a:srgbClr val="FFFF00"/>
            </a:solidFill>
            <a:prstDash val="solid"/>
            <a:round/>
            <a:headEnd len="med" w="med" type="none"/>
            <a:tailEnd len="med" w="med" type="triangle"/>
          </a:ln>
        </p:spPr>
      </p:cxnSp>
      <p:sp>
        <p:nvSpPr>
          <p:cNvPr id="516" name="Google Shape;516;p46"/>
          <p:cNvSpPr txBox="1"/>
          <p:nvPr/>
        </p:nvSpPr>
        <p:spPr>
          <a:xfrm>
            <a:off x="4269350" y="1140175"/>
            <a:ext cx="288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Collection of Packages present in this workspace</a:t>
            </a:r>
            <a:endParaRPr>
              <a:solidFill>
                <a:schemeClr val="lt1"/>
              </a:solidFill>
              <a:latin typeface="Montserrat"/>
              <a:ea typeface="Montserrat"/>
              <a:cs typeface="Montserrat"/>
              <a:sym typeface="Montserrat"/>
            </a:endParaRPr>
          </a:p>
        </p:txBody>
      </p:sp>
      <p:cxnSp>
        <p:nvCxnSpPr>
          <p:cNvPr id="517" name="Google Shape;517;p46"/>
          <p:cNvCxnSpPr>
            <a:endCxn id="516" idx="1"/>
          </p:cNvCxnSpPr>
          <p:nvPr/>
        </p:nvCxnSpPr>
        <p:spPr>
          <a:xfrm flipH="1" rot="10800000">
            <a:off x="2064950" y="1447975"/>
            <a:ext cx="2204400" cy="591600"/>
          </a:xfrm>
          <a:prstGeom prst="straightConnector1">
            <a:avLst/>
          </a:prstGeom>
          <a:noFill/>
          <a:ln cap="flat" cmpd="sng" w="9525">
            <a:solidFill>
              <a:srgbClr val="FFFF00"/>
            </a:solidFill>
            <a:prstDash val="solid"/>
            <a:round/>
            <a:headEnd len="med" w="med" type="none"/>
            <a:tailEnd len="med" w="med" type="none"/>
          </a:ln>
        </p:spPr>
      </p:cxnSp>
      <p:cxnSp>
        <p:nvCxnSpPr>
          <p:cNvPr id="518" name="Google Shape;518;p46"/>
          <p:cNvCxnSpPr>
            <a:endCxn id="516" idx="1"/>
          </p:cNvCxnSpPr>
          <p:nvPr/>
        </p:nvCxnSpPr>
        <p:spPr>
          <a:xfrm flipH="1" rot="10800000">
            <a:off x="3433250" y="1447975"/>
            <a:ext cx="836100" cy="642300"/>
          </a:xfrm>
          <a:prstGeom prst="straightConnector1">
            <a:avLst/>
          </a:prstGeom>
          <a:noFill/>
          <a:ln cap="flat" cmpd="sng" w="9525">
            <a:solidFill>
              <a:srgbClr val="FFFF00"/>
            </a:solidFill>
            <a:prstDash val="solid"/>
            <a:round/>
            <a:headEnd len="med" w="med" type="none"/>
            <a:tailEnd len="med" w="med" type="none"/>
          </a:ln>
        </p:spPr>
      </p:cxnSp>
      <p:pic>
        <p:nvPicPr>
          <p:cNvPr id="519" name="Google Shape;519;p46"/>
          <p:cNvPicPr preferRelativeResize="0"/>
          <p:nvPr/>
        </p:nvPicPr>
        <p:blipFill>
          <a:blip r:embed="rId4">
            <a:alphaModFix/>
          </a:blip>
          <a:stretch>
            <a:fillRect/>
          </a:stretch>
        </p:blipFill>
        <p:spPr>
          <a:xfrm>
            <a:off x="152400" y="3122533"/>
            <a:ext cx="3552699" cy="1336492"/>
          </a:xfrm>
          <a:prstGeom prst="rect">
            <a:avLst/>
          </a:prstGeom>
          <a:noFill/>
          <a:ln>
            <a:noFill/>
          </a:ln>
        </p:spPr>
      </p:pic>
      <p:cxnSp>
        <p:nvCxnSpPr>
          <p:cNvPr id="520" name="Google Shape;520;p46"/>
          <p:cNvCxnSpPr>
            <a:endCxn id="521" idx="1"/>
          </p:cNvCxnSpPr>
          <p:nvPr/>
        </p:nvCxnSpPr>
        <p:spPr>
          <a:xfrm flipH="1" rot="10800000">
            <a:off x="3091175" y="3281175"/>
            <a:ext cx="1938300" cy="329400"/>
          </a:xfrm>
          <a:prstGeom prst="straightConnector1">
            <a:avLst/>
          </a:prstGeom>
          <a:noFill/>
          <a:ln cap="flat" cmpd="sng" w="9525">
            <a:solidFill>
              <a:schemeClr val="dk2"/>
            </a:solidFill>
            <a:prstDash val="solid"/>
            <a:round/>
            <a:headEnd len="med" w="med" type="none"/>
            <a:tailEnd len="med" w="med" type="none"/>
          </a:ln>
        </p:spPr>
      </p:cxnSp>
      <p:sp>
        <p:nvSpPr>
          <p:cNvPr id="521" name="Google Shape;521;p46"/>
          <p:cNvSpPr txBox="1"/>
          <p:nvPr/>
        </p:nvSpPr>
        <p:spPr>
          <a:xfrm>
            <a:off x="5029475" y="2865525"/>
            <a:ext cx="306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It is a data struct and it helps in transmitting information between nodes</a:t>
            </a:r>
            <a:endParaRPr>
              <a:solidFill>
                <a:schemeClr val="lt1"/>
              </a:solidFill>
              <a:latin typeface="Montserrat"/>
              <a:ea typeface="Montserrat"/>
              <a:cs typeface="Montserrat"/>
              <a:sym typeface="Montserrat"/>
            </a:endParaRPr>
          </a:p>
        </p:txBody>
      </p:sp>
      <p:cxnSp>
        <p:nvCxnSpPr>
          <p:cNvPr id="522" name="Google Shape;522;p46"/>
          <p:cNvCxnSpPr/>
          <p:nvPr/>
        </p:nvCxnSpPr>
        <p:spPr>
          <a:xfrm>
            <a:off x="582750" y="4142675"/>
            <a:ext cx="4307400" cy="75900"/>
          </a:xfrm>
          <a:prstGeom prst="straightConnector1">
            <a:avLst/>
          </a:prstGeom>
          <a:noFill/>
          <a:ln cap="flat" cmpd="sng" w="38100">
            <a:solidFill>
              <a:srgbClr val="FFFF00"/>
            </a:solidFill>
            <a:prstDash val="solid"/>
            <a:round/>
            <a:headEnd len="med" w="med" type="none"/>
            <a:tailEnd len="med" w="med" type="none"/>
          </a:ln>
        </p:spPr>
      </p:cxnSp>
      <p:sp>
        <p:nvSpPr>
          <p:cNvPr id="523" name="Google Shape;523;p46"/>
          <p:cNvSpPr txBox="1"/>
          <p:nvPr/>
        </p:nvSpPr>
        <p:spPr>
          <a:xfrm>
            <a:off x="4852125" y="3990650"/>
            <a:ext cx="230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Contains all the node executable code files</a:t>
            </a:r>
            <a:endParaRPr>
              <a:solidFill>
                <a:schemeClr val="lt1"/>
              </a:solidFill>
              <a:latin typeface="Montserrat"/>
              <a:ea typeface="Montserrat"/>
              <a:cs typeface="Montserrat"/>
              <a:sym typeface="Montserrat"/>
            </a:endParaRPr>
          </a:p>
        </p:txBody>
      </p:sp>
      <p:cxnSp>
        <p:nvCxnSpPr>
          <p:cNvPr id="524" name="Google Shape;524;p46"/>
          <p:cNvCxnSpPr/>
          <p:nvPr/>
        </p:nvCxnSpPr>
        <p:spPr>
          <a:xfrm flipH="1" rot="10800000">
            <a:off x="2622425" y="2394325"/>
            <a:ext cx="2115600" cy="12036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nvSpPr>
        <p:spPr>
          <a:xfrm>
            <a:off x="4738025" y="1917775"/>
            <a:ext cx="306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Consists of all the header files that are used during the running of the nodes</a:t>
            </a:r>
            <a:endParaRPr>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7"/>
          <p:cNvSpPr txBox="1"/>
          <p:nvPr>
            <p:ph type="title"/>
          </p:nvPr>
        </p:nvSpPr>
        <p:spPr>
          <a:xfrm>
            <a:off x="1052550" y="197172"/>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GB" u="sng"/>
              <a:t>LAUNCH FILES</a:t>
            </a:r>
            <a:endParaRPr b="1" u="sng"/>
          </a:p>
        </p:txBody>
      </p:sp>
      <p:sp>
        <p:nvSpPr>
          <p:cNvPr id="531" name="Google Shape;531;p47"/>
          <p:cNvSpPr txBox="1"/>
          <p:nvPr/>
        </p:nvSpPr>
        <p:spPr>
          <a:xfrm>
            <a:off x="1648873" y="1041976"/>
            <a:ext cx="5574178" cy="1677382"/>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Used to launch multiple nodes in a single terminal</a:t>
            </a:r>
            <a:endParaRPr/>
          </a:p>
          <a:p>
            <a:pPr indent="-285750" lvl="0" marL="285750" marR="0" rtl="0" algn="l">
              <a:lnSpc>
                <a:spcPct val="100000"/>
              </a:lnSpc>
              <a:spcBef>
                <a:spcPts val="2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Launches roscore by itself too</a:t>
            </a:r>
            <a:endParaRPr/>
          </a:p>
          <a:p>
            <a:pPr indent="-285750" lvl="0" marL="285750" marR="0" rtl="0" algn="l">
              <a:lnSpc>
                <a:spcPct val="100000"/>
              </a:lnSpc>
              <a:spcBef>
                <a:spcPts val="2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Writes all the messages in the same terminal</a:t>
            </a:r>
            <a:endParaRPr/>
          </a:p>
          <a:p>
            <a:pPr indent="-285750" lvl="0" marL="285750" marR="0" rtl="0" algn="l">
              <a:lnSpc>
                <a:spcPct val="100000"/>
              </a:lnSpc>
              <a:spcBef>
                <a:spcPts val="1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All launch files are in launch folder and end with extension .launch</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These are written in XML formal.</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10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2" name="Google Shape;532;p47"/>
          <p:cNvSpPr txBox="1"/>
          <p:nvPr/>
        </p:nvSpPr>
        <p:spPr>
          <a:xfrm>
            <a:off x="1187229" y="3069654"/>
            <a:ext cx="28809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600" u="sng" cap="none" strike="noStrike">
                <a:solidFill>
                  <a:schemeClr val="lt1"/>
                </a:solidFill>
                <a:latin typeface="Arial"/>
                <a:ea typeface="Arial"/>
                <a:cs typeface="Arial"/>
                <a:sym typeface="Arial"/>
              </a:rPr>
              <a:t>CREATING A LAUNCH FILE</a:t>
            </a:r>
            <a:endParaRPr b="1" i="0" sz="1600" u="sng" cap="none" strike="noStrike">
              <a:solidFill>
                <a:schemeClr val="lt1"/>
              </a:solidFill>
              <a:latin typeface="Arial"/>
              <a:ea typeface="Arial"/>
              <a:cs typeface="Arial"/>
              <a:sym typeface="Arial"/>
            </a:endParaRPr>
          </a:p>
        </p:txBody>
      </p:sp>
      <p:sp>
        <p:nvSpPr>
          <p:cNvPr id="533" name="Google Shape;533;p47"/>
          <p:cNvSpPr txBox="1"/>
          <p:nvPr/>
        </p:nvSpPr>
        <p:spPr>
          <a:xfrm>
            <a:off x="1648875" y="3758501"/>
            <a:ext cx="5574300" cy="1385400"/>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Create a launch directory in you package </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	$cd  [package_name] &gt;&gt; $ mkdir launch &gt;&gt;$ cd launch</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Create a launch file  node.launch and open it.</a:t>
            </a:r>
            <a:endParaRPr/>
          </a:p>
          <a:p>
            <a:pPr indent="-196850" lvl="0" marL="2857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8"/>
          <p:cNvSpPr txBox="1"/>
          <p:nvPr/>
        </p:nvSpPr>
        <p:spPr>
          <a:xfrm>
            <a:off x="957377" y="0"/>
            <a:ext cx="7229245" cy="2677656"/>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196850" lvl="0" marL="2857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First line: &lt;?xml version="1.0" encoding="UTF-8"?&gt; specifies that file is in XML</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Second line: &lt;launch&gt; specifies that file is a launch file</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Nodes are added using:</a:t>
            </a:r>
            <a:endParaRPr/>
          </a:p>
          <a:p>
            <a:pPr indent="0" lvl="1"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      	&lt;node pkg="[PACKAGE_NAME]" type="[EXECUTABLE_NAME]“ 	name="[NODE_NAME]“output="screen"/&gt;</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rgbClr val="ADBBE0"/>
                </a:solidFill>
                <a:latin typeface="Arial"/>
                <a:ea typeface="Arial"/>
                <a:cs typeface="Arial"/>
                <a:sym typeface="Arial"/>
              </a:rPr>
              <a:t>arg</a:t>
            </a:r>
            <a:r>
              <a:rPr b="0" i="0" lang="en-GB" sz="1400" u="none" cap="none" strike="noStrike">
                <a:solidFill>
                  <a:srgbClr val="ADADAD"/>
                </a:solidFill>
                <a:latin typeface="Arial"/>
                <a:ea typeface="Arial"/>
                <a:cs typeface="Arial"/>
                <a:sym typeface="Arial"/>
              </a:rPr>
              <a:t> </a:t>
            </a:r>
            <a:r>
              <a:rPr b="0" i="0" lang="en-GB" sz="1400" u="none" cap="none" strike="noStrike">
                <a:solidFill>
                  <a:schemeClr val="lt1"/>
                </a:solidFill>
                <a:latin typeface="Arial"/>
                <a:ea typeface="Arial"/>
                <a:cs typeface="Arial"/>
                <a:sym typeface="Arial"/>
              </a:rPr>
              <a:t>is used to define arguments which can be used anywhere in the launch file</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rgbClr val="ADBBE0"/>
                </a:solidFill>
                <a:latin typeface="Arial"/>
                <a:ea typeface="Arial"/>
                <a:cs typeface="Arial"/>
                <a:sym typeface="Arial"/>
              </a:rPr>
              <a:t>include</a:t>
            </a:r>
            <a:r>
              <a:rPr b="0" i="0" lang="en-GB" sz="1400" u="none" cap="none" strike="noStrike">
                <a:solidFill>
                  <a:srgbClr val="4161B1"/>
                </a:solidFill>
                <a:latin typeface="Arial"/>
                <a:ea typeface="Arial"/>
                <a:cs typeface="Arial"/>
                <a:sym typeface="Arial"/>
              </a:rPr>
              <a:t> </a:t>
            </a:r>
            <a:r>
              <a:rPr b="0" i="0" lang="en-GB" sz="1400" u="none" cap="none" strike="noStrike">
                <a:solidFill>
                  <a:schemeClr val="lt1"/>
                </a:solidFill>
                <a:latin typeface="Arial"/>
                <a:ea typeface="Arial"/>
                <a:cs typeface="Arial"/>
                <a:sym typeface="Arial"/>
              </a:rPr>
              <a:t>is used to include other launch files!</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rgbClr val="ADBBE0"/>
                </a:solidFill>
                <a:latin typeface="Arial"/>
                <a:ea typeface="Arial"/>
                <a:cs typeface="Arial"/>
                <a:sym typeface="Arial"/>
              </a:rPr>
              <a:t>rosparam</a:t>
            </a:r>
            <a:r>
              <a:rPr b="0" i="0" lang="en-GB" sz="1400" u="none" cap="none" strike="noStrike">
                <a:solidFill>
                  <a:srgbClr val="ADADAD"/>
                </a:solidFill>
                <a:latin typeface="Arial"/>
                <a:ea typeface="Arial"/>
                <a:cs typeface="Arial"/>
                <a:sym typeface="Arial"/>
              </a:rPr>
              <a:t> </a:t>
            </a:r>
            <a:r>
              <a:rPr b="0" i="0" lang="en-GB" sz="1400" u="none" cap="none" strike="noStrike">
                <a:solidFill>
                  <a:schemeClr val="lt1"/>
                </a:solidFill>
                <a:latin typeface="Arial"/>
                <a:ea typeface="Arial"/>
                <a:cs typeface="Arial"/>
                <a:sym typeface="Arial"/>
              </a:rPr>
              <a:t>is used to include the params file</a:t>
            </a:r>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rgbClr val="ADBBE0"/>
                </a:solidFill>
                <a:latin typeface="Arial"/>
                <a:ea typeface="Arial"/>
                <a:cs typeface="Arial"/>
                <a:sym typeface="Arial"/>
              </a:rPr>
              <a:t>remap</a:t>
            </a:r>
            <a:r>
              <a:rPr b="0" i="0" lang="en-GB" sz="1400" u="none" cap="none" strike="noStrike">
                <a:solidFill>
                  <a:srgbClr val="ADADAD"/>
                </a:solidFill>
                <a:latin typeface="Arial"/>
                <a:ea typeface="Arial"/>
                <a:cs typeface="Arial"/>
                <a:sym typeface="Arial"/>
              </a:rPr>
              <a:t> </a:t>
            </a:r>
            <a:r>
              <a:rPr b="0" i="0" lang="en-GB" sz="1400" u="none" cap="none" strike="noStrike">
                <a:solidFill>
                  <a:schemeClr val="lt1"/>
                </a:solidFill>
                <a:latin typeface="Arial"/>
                <a:ea typeface="Arial"/>
                <a:cs typeface="Arial"/>
                <a:sym typeface="Arial"/>
              </a:rPr>
              <a:t>is used to change remap topic names</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Last line: &lt;/launch&gt; ends the launch tag</a:t>
            </a:r>
            <a:endParaRPr b="0" i="0" sz="1400" u="none" cap="none" strike="noStrike">
              <a:solidFill>
                <a:schemeClr val="lt1"/>
              </a:solidFill>
              <a:latin typeface="Arial"/>
              <a:ea typeface="Arial"/>
              <a:cs typeface="Arial"/>
              <a:sym typeface="Arial"/>
            </a:endParaRPr>
          </a:p>
        </p:txBody>
      </p:sp>
      <p:pic>
        <p:nvPicPr>
          <p:cNvPr id="539" name="Google Shape;539;p48"/>
          <p:cNvPicPr preferRelativeResize="0"/>
          <p:nvPr/>
        </p:nvPicPr>
        <p:blipFill rotWithShape="1">
          <a:blip r:embed="rId3">
            <a:alphaModFix/>
          </a:blip>
          <a:srcRect b="0" l="0" r="0" t="0"/>
          <a:stretch/>
        </p:blipFill>
        <p:spPr>
          <a:xfrm>
            <a:off x="659218" y="2863702"/>
            <a:ext cx="8210126" cy="21761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49"/>
          <p:cNvPicPr preferRelativeResize="0"/>
          <p:nvPr/>
        </p:nvPicPr>
        <p:blipFill rotWithShape="1">
          <a:blip r:embed="rId3">
            <a:alphaModFix/>
          </a:blip>
          <a:srcRect b="59686" l="4391" r="21176" t="4810"/>
          <a:stretch/>
        </p:blipFill>
        <p:spPr>
          <a:xfrm>
            <a:off x="193223" y="924825"/>
            <a:ext cx="5172098" cy="1401951"/>
          </a:xfrm>
          <a:prstGeom prst="rect">
            <a:avLst/>
          </a:prstGeom>
          <a:noFill/>
          <a:ln>
            <a:noFill/>
          </a:ln>
        </p:spPr>
      </p:pic>
      <p:sp>
        <p:nvSpPr>
          <p:cNvPr id="545" name="Google Shape;545;p49"/>
          <p:cNvSpPr txBox="1"/>
          <p:nvPr/>
        </p:nvSpPr>
        <p:spPr>
          <a:xfrm>
            <a:off x="1494900" y="202700"/>
            <a:ext cx="5105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chemeClr val="lt1"/>
                </a:solidFill>
                <a:latin typeface="Montserrat"/>
                <a:ea typeface="Montserrat"/>
                <a:cs typeface="Montserrat"/>
                <a:sym typeface="Montserrat"/>
              </a:rPr>
              <a:t>Parameter</a:t>
            </a:r>
            <a:r>
              <a:rPr lang="en-GB" sz="2700">
                <a:solidFill>
                  <a:schemeClr val="lt1"/>
                </a:solidFill>
                <a:latin typeface="Montserrat"/>
                <a:ea typeface="Montserrat"/>
                <a:cs typeface="Montserrat"/>
                <a:sym typeface="Montserrat"/>
              </a:rPr>
              <a:t> server file</a:t>
            </a:r>
            <a:endParaRPr sz="2700">
              <a:solidFill>
                <a:schemeClr val="lt1"/>
              </a:solidFill>
              <a:latin typeface="Montserrat"/>
              <a:ea typeface="Montserrat"/>
              <a:cs typeface="Montserrat"/>
              <a:sym typeface="Montserrat"/>
            </a:endParaRPr>
          </a:p>
        </p:txBody>
      </p:sp>
      <p:sp>
        <p:nvSpPr>
          <p:cNvPr id="546" name="Google Shape;546;p49"/>
          <p:cNvSpPr txBox="1"/>
          <p:nvPr/>
        </p:nvSpPr>
        <p:spPr>
          <a:xfrm>
            <a:off x="459250" y="2698425"/>
            <a:ext cx="7623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As you can see in this example it is having YAML format</a:t>
            </a:r>
            <a:r>
              <a:rPr lang="en-GB">
                <a:solidFill>
                  <a:schemeClr val="lt1"/>
                </a:solidFill>
                <a:latin typeface="Montserrat"/>
                <a:ea typeface="Montserrat"/>
                <a:cs typeface="Montserrat"/>
                <a:sym typeface="Montserrat"/>
              </a:rPr>
              <a:t> and it has parameters which can be changed and the same changes will be applied to the the nodes using these parameters(usually present in the config folder).</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These parameter files can be added to launch files (the Parameters present in the Roscore are also made from param files) this allows easy viewing of the parameters established while running the launch file</a:t>
            </a:r>
            <a:endParaRPr>
              <a:solidFill>
                <a:schemeClr val="lt1"/>
              </a:solidFill>
              <a:latin typeface="Montserrat"/>
              <a:ea typeface="Montserrat"/>
              <a:cs typeface="Montserrat"/>
              <a:sym typeface="Montserrat"/>
            </a:endParaRPr>
          </a:p>
        </p:txBody>
      </p:sp>
      <p:pic>
        <p:nvPicPr>
          <p:cNvPr id="547" name="Google Shape;547;p49"/>
          <p:cNvPicPr preferRelativeResize="0"/>
          <p:nvPr/>
        </p:nvPicPr>
        <p:blipFill>
          <a:blip r:embed="rId4">
            <a:alphaModFix/>
          </a:blip>
          <a:stretch>
            <a:fillRect/>
          </a:stretch>
        </p:blipFill>
        <p:spPr>
          <a:xfrm>
            <a:off x="116850" y="4408275"/>
            <a:ext cx="5022225" cy="600300"/>
          </a:xfrm>
          <a:prstGeom prst="rect">
            <a:avLst/>
          </a:prstGeom>
          <a:noFill/>
          <a:ln>
            <a:noFill/>
          </a:ln>
        </p:spPr>
      </p:pic>
      <p:pic>
        <p:nvPicPr>
          <p:cNvPr id="548" name="Google Shape;548;p49"/>
          <p:cNvPicPr preferRelativeResize="0"/>
          <p:nvPr/>
        </p:nvPicPr>
        <p:blipFill>
          <a:blip r:embed="rId5">
            <a:alphaModFix/>
          </a:blip>
          <a:stretch>
            <a:fillRect/>
          </a:stretch>
        </p:blipFill>
        <p:spPr>
          <a:xfrm>
            <a:off x="5696500" y="555575"/>
            <a:ext cx="3232800" cy="879175"/>
          </a:xfrm>
          <a:prstGeom prst="rect">
            <a:avLst/>
          </a:prstGeom>
          <a:noFill/>
          <a:ln>
            <a:noFill/>
          </a:ln>
        </p:spPr>
      </p:pic>
      <p:pic>
        <p:nvPicPr>
          <p:cNvPr id="549" name="Google Shape;549;p49"/>
          <p:cNvPicPr preferRelativeResize="0"/>
          <p:nvPr/>
        </p:nvPicPr>
        <p:blipFill rotWithShape="1">
          <a:blip r:embed="rId6">
            <a:alphaModFix/>
          </a:blip>
          <a:srcRect b="79069" l="-833" r="22969" t="0"/>
          <a:stretch/>
        </p:blipFill>
        <p:spPr>
          <a:xfrm>
            <a:off x="5308175" y="4327150"/>
            <a:ext cx="3547250" cy="60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0"/>
          <p:cNvSpPr txBox="1"/>
          <p:nvPr>
            <p:ph type="title"/>
          </p:nvPr>
        </p:nvSpPr>
        <p:spPr>
          <a:xfrm>
            <a:off x="1297500" y="393750"/>
            <a:ext cx="3403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a:t>Package XML file</a:t>
            </a:r>
            <a:endParaRPr i="1"/>
          </a:p>
        </p:txBody>
      </p:sp>
      <p:sp>
        <p:nvSpPr>
          <p:cNvPr id="555" name="Google Shape;555;p50"/>
          <p:cNvSpPr txBox="1"/>
          <p:nvPr>
            <p:ph idx="1" type="body"/>
          </p:nvPr>
        </p:nvSpPr>
        <p:spPr>
          <a:xfrm>
            <a:off x="1297500" y="1356575"/>
            <a:ext cx="3403200" cy="353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It defines the properties like: </a:t>
            </a:r>
            <a:endParaRPr/>
          </a:p>
          <a:p>
            <a:pPr indent="-311150" lvl="0" marL="457200" rtl="0" algn="l">
              <a:spcBef>
                <a:spcPts val="1200"/>
              </a:spcBef>
              <a:spcAft>
                <a:spcPts val="0"/>
              </a:spcAft>
              <a:buSzPts val="1300"/>
              <a:buChar char="●"/>
            </a:pPr>
            <a:r>
              <a:rPr lang="en-GB"/>
              <a:t>Package name</a:t>
            </a:r>
            <a:endParaRPr/>
          </a:p>
          <a:p>
            <a:pPr indent="-311150" lvl="0" marL="457200" rtl="0" algn="l">
              <a:spcBef>
                <a:spcPts val="0"/>
              </a:spcBef>
              <a:spcAft>
                <a:spcPts val="0"/>
              </a:spcAft>
              <a:buSzPts val="1300"/>
              <a:buChar char="●"/>
            </a:pPr>
            <a:r>
              <a:rPr lang="en-GB"/>
              <a:t>Version Number</a:t>
            </a:r>
            <a:endParaRPr/>
          </a:p>
          <a:p>
            <a:pPr indent="-311150" lvl="0" marL="457200" rtl="0" algn="l">
              <a:spcBef>
                <a:spcPts val="0"/>
              </a:spcBef>
              <a:spcAft>
                <a:spcPts val="0"/>
              </a:spcAft>
              <a:buSzPts val="1300"/>
              <a:buChar char="●"/>
            </a:pPr>
            <a:r>
              <a:rPr lang="en-GB"/>
              <a:t>Author</a:t>
            </a:r>
            <a:endParaRPr/>
          </a:p>
          <a:p>
            <a:pPr indent="-311150" lvl="0" marL="457200" rtl="0" algn="l">
              <a:spcBef>
                <a:spcPts val="0"/>
              </a:spcBef>
              <a:spcAft>
                <a:spcPts val="0"/>
              </a:spcAft>
              <a:buSzPts val="1300"/>
              <a:buChar char="●"/>
            </a:pPr>
            <a:r>
              <a:rPr lang="en-GB"/>
              <a:t>Dependencies (on other packages)</a:t>
            </a:r>
            <a:endParaRPr/>
          </a:p>
          <a:p>
            <a:pPr indent="0" lvl="0" marL="0" rtl="0" algn="l">
              <a:spcBef>
                <a:spcPts val="1200"/>
              </a:spcBef>
              <a:spcAft>
                <a:spcPts val="1200"/>
              </a:spcAft>
              <a:buNone/>
            </a:pPr>
            <a:r>
              <a:rPr lang="en-GB"/>
              <a:t>There are various tags, used to add dependencies. One of them is &lt;depend&gt;. This is a build, export and execution dependency. </a:t>
            </a:r>
            <a:endParaRPr/>
          </a:p>
        </p:txBody>
      </p:sp>
      <p:sp>
        <p:nvSpPr>
          <p:cNvPr id="556" name="Google Shape;556;p50"/>
          <p:cNvSpPr txBox="1"/>
          <p:nvPr>
            <p:ph idx="2" type="body"/>
          </p:nvPr>
        </p:nvSpPr>
        <p:spPr>
          <a:xfrm>
            <a:off x="4933221" y="1356575"/>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CMake is a build tool &amp; it given instructions like- libraries location, compiler to use, etc.</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57" name="Google Shape;557;p50"/>
          <p:cNvSpPr txBox="1"/>
          <p:nvPr>
            <p:ph type="title"/>
          </p:nvPr>
        </p:nvSpPr>
        <p:spPr>
          <a:xfrm>
            <a:off x="4933225" y="393750"/>
            <a:ext cx="3403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a:t>CMakeList txt file</a:t>
            </a:r>
            <a:endParaRPr i="1"/>
          </a:p>
        </p:txBody>
      </p:sp>
      <p:pic>
        <p:nvPicPr>
          <p:cNvPr id="558" name="Google Shape;558;p50"/>
          <p:cNvPicPr preferRelativeResize="0"/>
          <p:nvPr/>
        </p:nvPicPr>
        <p:blipFill rotWithShape="1">
          <a:blip r:embed="rId3">
            <a:alphaModFix/>
          </a:blip>
          <a:srcRect b="75081" l="8770" r="65456" t="9926"/>
          <a:stretch/>
        </p:blipFill>
        <p:spPr>
          <a:xfrm>
            <a:off x="1297500" y="3892225"/>
            <a:ext cx="2765209" cy="914099"/>
          </a:xfrm>
          <a:prstGeom prst="rect">
            <a:avLst/>
          </a:prstGeom>
          <a:noFill/>
          <a:ln>
            <a:noFill/>
          </a:ln>
        </p:spPr>
      </p:pic>
      <p:pic>
        <p:nvPicPr>
          <p:cNvPr id="559" name="Google Shape;559;p50"/>
          <p:cNvPicPr preferRelativeResize="0"/>
          <p:nvPr/>
        </p:nvPicPr>
        <p:blipFill rotWithShape="1">
          <a:blip r:embed="rId4">
            <a:alphaModFix/>
          </a:blip>
          <a:srcRect b="63195" l="8106" r="49292" t="9648"/>
          <a:stretch/>
        </p:blipFill>
        <p:spPr>
          <a:xfrm>
            <a:off x="4933300" y="3647475"/>
            <a:ext cx="3665952" cy="1248800"/>
          </a:xfrm>
          <a:prstGeom prst="rect">
            <a:avLst/>
          </a:prstGeom>
          <a:noFill/>
          <a:ln>
            <a:noFill/>
          </a:ln>
        </p:spPr>
      </p:pic>
      <p:pic>
        <p:nvPicPr>
          <p:cNvPr id="560" name="Google Shape;560;p50"/>
          <p:cNvPicPr preferRelativeResize="0"/>
          <p:nvPr/>
        </p:nvPicPr>
        <p:blipFill rotWithShape="1">
          <a:blip r:embed="rId5">
            <a:alphaModFix/>
          </a:blip>
          <a:srcRect b="71678" l="8350" r="64045" t="9509"/>
          <a:stretch/>
        </p:blipFill>
        <p:spPr>
          <a:xfrm>
            <a:off x="5385550" y="1942475"/>
            <a:ext cx="2498548" cy="967575"/>
          </a:xfrm>
          <a:prstGeom prst="rect">
            <a:avLst/>
          </a:prstGeom>
          <a:noFill/>
          <a:ln>
            <a:noFill/>
          </a:ln>
        </p:spPr>
      </p:pic>
      <p:sp>
        <p:nvSpPr>
          <p:cNvPr id="561" name="Google Shape;561;p50"/>
          <p:cNvSpPr txBox="1"/>
          <p:nvPr/>
        </p:nvSpPr>
        <p:spPr>
          <a:xfrm>
            <a:off x="4933275" y="2873675"/>
            <a:ext cx="366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Some common dependencies are: rospy, sensor_msgs, nav_msgs, cv_bridge, etc.</a:t>
            </a:r>
            <a:endParaRPr>
              <a:solidFill>
                <a:schemeClr val="lt1"/>
              </a:solidFill>
              <a:latin typeface="Lato"/>
              <a:ea typeface="Lato"/>
              <a:cs typeface="Lato"/>
              <a:sym typeface="Lato"/>
            </a:endParaRPr>
          </a:p>
        </p:txBody>
      </p:sp>
      <p:sp>
        <p:nvSpPr>
          <p:cNvPr id="562" name="Google Shape;562;p50"/>
          <p:cNvSpPr/>
          <p:nvPr/>
        </p:nvSpPr>
        <p:spPr>
          <a:xfrm>
            <a:off x="4667400" y="342050"/>
            <a:ext cx="33300" cy="476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Node- Talker Listener</a:t>
            </a:r>
            <a:endParaRPr/>
          </a:p>
        </p:txBody>
      </p:sp>
      <p:pic>
        <p:nvPicPr>
          <p:cNvPr id="568" name="Google Shape;568;p51"/>
          <p:cNvPicPr preferRelativeResize="0"/>
          <p:nvPr/>
        </p:nvPicPr>
        <p:blipFill rotWithShape="1">
          <a:blip r:embed="rId3">
            <a:alphaModFix/>
          </a:blip>
          <a:srcRect b="15691" l="5677" r="42799" t="6085"/>
          <a:stretch/>
        </p:blipFill>
        <p:spPr>
          <a:xfrm>
            <a:off x="2038800" y="1307850"/>
            <a:ext cx="3797626" cy="3276275"/>
          </a:xfrm>
          <a:prstGeom prst="rect">
            <a:avLst/>
          </a:prstGeom>
          <a:noFill/>
          <a:ln>
            <a:noFill/>
          </a:ln>
        </p:spPr>
      </p:pic>
      <p:cxnSp>
        <p:nvCxnSpPr>
          <p:cNvPr id="569" name="Google Shape;569;p51"/>
          <p:cNvCxnSpPr/>
          <p:nvPr/>
        </p:nvCxnSpPr>
        <p:spPr>
          <a:xfrm>
            <a:off x="4017650" y="2509900"/>
            <a:ext cx="2342700" cy="14700"/>
          </a:xfrm>
          <a:prstGeom prst="straightConnector1">
            <a:avLst/>
          </a:prstGeom>
          <a:noFill/>
          <a:ln cap="flat" cmpd="sng" w="9525">
            <a:solidFill>
              <a:schemeClr val="dk2"/>
            </a:solidFill>
            <a:prstDash val="solid"/>
            <a:round/>
            <a:headEnd len="med" w="med" type="none"/>
            <a:tailEnd len="med" w="med" type="triangle"/>
          </a:ln>
        </p:spPr>
      </p:cxnSp>
      <p:sp>
        <p:nvSpPr>
          <p:cNvPr id="570" name="Google Shape;570;p51"/>
          <p:cNvSpPr txBox="1"/>
          <p:nvPr/>
        </p:nvSpPr>
        <p:spPr>
          <a:xfrm>
            <a:off x="6360350" y="2279250"/>
            <a:ext cx="1767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Argument specific rate in Hz</a:t>
            </a:r>
            <a:endParaRPr sz="1300">
              <a:solidFill>
                <a:schemeClr val="lt1"/>
              </a:solidFill>
              <a:latin typeface="Lato"/>
              <a:ea typeface="Lato"/>
              <a:cs typeface="Lato"/>
              <a:sym typeface="Lato"/>
            </a:endParaRPr>
          </a:p>
        </p:txBody>
      </p:sp>
      <p:cxnSp>
        <p:nvCxnSpPr>
          <p:cNvPr id="571" name="Google Shape;571;p51"/>
          <p:cNvCxnSpPr/>
          <p:nvPr/>
        </p:nvCxnSpPr>
        <p:spPr>
          <a:xfrm rot="10800000">
            <a:off x="1704100" y="3033725"/>
            <a:ext cx="924000" cy="0"/>
          </a:xfrm>
          <a:prstGeom prst="straightConnector1">
            <a:avLst/>
          </a:prstGeom>
          <a:noFill/>
          <a:ln cap="flat" cmpd="sng" w="9525">
            <a:solidFill>
              <a:schemeClr val="dk2"/>
            </a:solidFill>
            <a:prstDash val="solid"/>
            <a:round/>
            <a:headEnd len="med" w="med" type="none"/>
            <a:tailEnd len="med" w="med" type="triangle"/>
          </a:ln>
        </p:spPr>
      </p:cxnSp>
      <p:sp>
        <p:nvSpPr>
          <p:cNvPr id="572" name="Google Shape;572;p51"/>
          <p:cNvSpPr txBox="1"/>
          <p:nvPr/>
        </p:nvSpPr>
        <p:spPr>
          <a:xfrm>
            <a:off x="622800" y="2706350"/>
            <a:ext cx="1142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Return false when Ctrl+C is pressed</a:t>
            </a:r>
            <a:endParaRPr sz="1300">
              <a:solidFill>
                <a:schemeClr val="lt1"/>
              </a:solidFill>
              <a:latin typeface="Lato"/>
              <a:ea typeface="Lato"/>
              <a:cs typeface="Lato"/>
              <a:sym typeface="Lato"/>
            </a:endParaRPr>
          </a:p>
        </p:txBody>
      </p:sp>
      <p:cxnSp>
        <p:nvCxnSpPr>
          <p:cNvPr id="573" name="Google Shape;573;p51"/>
          <p:cNvCxnSpPr/>
          <p:nvPr/>
        </p:nvCxnSpPr>
        <p:spPr>
          <a:xfrm>
            <a:off x="5814600" y="3171950"/>
            <a:ext cx="887700" cy="0"/>
          </a:xfrm>
          <a:prstGeom prst="straightConnector1">
            <a:avLst/>
          </a:prstGeom>
          <a:noFill/>
          <a:ln cap="flat" cmpd="sng" w="9525">
            <a:solidFill>
              <a:schemeClr val="dk2"/>
            </a:solidFill>
            <a:prstDash val="solid"/>
            <a:round/>
            <a:headEnd len="med" w="med" type="none"/>
            <a:tailEnd len="med" w="med" type="triangle"/>
          </a:ln>
        </p:spPr>
      </p:cxnSp>
      <p:sp>
        <p:nvSpPr>
          <p:cNvPr id="574" name="Google Shape;574;p51"/>
          <p:cNvSpPr txBox="1"/>
          <p:nvPr/>
        </p:nvSpPr>
        <p:spPr>
          <a:xfrm>
            <a:off x="6702300" y="2910050"/>
            <a:ext cx="181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prints the value of count, after each iteration.</a:t>
            </a:r>
            <a:endParaRPr>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2"/>
          <p:cNvSpPr txBox="1"/>
          <p:nvPr>
            <p:ph type="title"/>
          </p:nvPr>
        </p:nvSpPr>
        <p:spPr>
          <a:xfrm>
            <a:off x="8985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Talker and listener file</a:t>
            </a:r>
            <a:endParaRPr/>
          </a:p>
        </p:txBody>
      </p:sp>
      <p:pic>
        <p:nvPicPr>
          <p:cNvPr id="580" name="Google Shape;580;p52"/>
          <p:cNvPicPr preferRelativeResize="0"/>
          <p:nvPr/>
        </p:nvPicPr>
        <p:blipFill rotWithShape="1">
          <a:blip r:embed="rId3">
            <a:alphaModFix/>
          </a:blip>
          <a:srcRect b="11456" l="3103" r="60726" t="4671"/>
          <a:stretch/>
        </p:blipFill>
        <p:spPr>
          <a:xfrm>
            <a:off x="5204475" y="0"/>
            <a:ext cx="3903155" cy="5143500"/>
          </a:xfrm>
          <a:prstGeom prst="rect">
            <a:avLst/>
          </a:prstGeom>
          <a:noFill/>
          <a:ln>
            <a:noFill/>
          </a:ln>
        </p:spPr>
      </p:pic>
      <p:pic>
        <p:nvPicPr>
          <p:cNvPr id="581" name="Google Shape;581;p52"/>
          <p:cNvPicPr preferRelativeResize="0"/>
          <p:nvPr/>
        </p:nvPicPr>
        <p:blipFill rotWithShape="1">
          <a:blip r:embed="rId4">
            <a:alphaModFix/>
          </a:blip>
          <a:srcRect b="7345" l="3753" r="58067" t="4688"/>
          <a:stretch/>
        </p:blipFill>
        <p:spPr>
          <a:xfrm>
            <a:off x="0" y="844275"/>
            <a:ext cx="3283826" cy="4299225"/>
          </a:xfrm>
          <a:prstGeom prst="rect">
            <a:avLst/>
          </a:prstGeom>
          <a:noFill/>
          <a:ln>
            <a:noFill/>
          </a:ln>
        </p:spPr>
      </p:pic>
      <p:sp>
        <p:nvSpPr>
          <p:cNvPr id="582" name="Google Shape;582;p52"/>
          <p:cNvSpPr txBox="1"/>
          <p:nvPr/>
        </p:nvSpPr>
        <p:spPr>
          <a:xfrm>
            <a:off x="3281075" y="1367725"/>
            <a:ext cx="192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is the code script for listener and talker file respectively.</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cxnSp>
        <p:nvCxnSpPr>
          <p:cNvPr id="583" name="Google Shape;583;p52"/>
          <p:cNvCxnSpPr/>
          <p:nvPr/>
        </p:nvCxnSpPr>
        <p:spPr>
          <a:xfrm>
            <a:off x="6649450" y="4365075"/>
            <a:ext cx="618300" cy="14700"/>
          </a:xfrm>
          <a:prstGeom prst="straightConnector1">
            <a:avLst/>
          </a:prstGeom>
          <a:noFill/>
          <a:ln cap="flat" cmpd="sng" w="9525">
            <a:solidFill>
              <a:schemeClr val="dk2"/>
            </a:solidFill>
            <a:prstDash val="solid"/>
            <a:round/>
            <a:headEnd len="med" w="med" type="none"/>
            <a:tailEnd len="med" w="med" type="triangle"/>
          </a:ln>
        </p:spPr>
      </p:cxnSp>
      <p:sp>
        <p:nvSpPr>
          <p:cNvPr id="584" name="Google Shape;584;p52"/>
          <p:cNvSpPr txBox="1"/>
          <p:nvPr/>
        </p:nvSpPr>
        <p:spPr>
          <a:xfrm>
            <a:off x="7267750" y="4126125"/>
            <a:ext cx="130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Lato"/>
                <a:ea typeface="Lato"/>
                <a:cs typeface="Lato"/>
                <a:sym typeface="Lato"/>
              </a:rPr>
              <a:t>To exit after particular value.</a:t>
            </a:r>
            <a:endParaRPr sz="1000">
              <a:solidFill>
                <a:schemeClr val="lt1"/>
              </a:solidFill>
              <a:latin typeface="Lato"/>
              <a:ea typeface="Lato"/>
              <a:cs typeface="Lato"/>
              <a:sym typeface="Lato"/>
            </a:endParaRPr>
          </a:p>
        </p:txBody>
      </p:sp>
      <p:cxnSp>
        <p:nvCxnSpPr>
          <p:cNvPr id="585" name="Google Shape;585;p52"/>
          <p:cNvCxnSpPr/>
          <p:nvPr/>
        </p:nvCxnSpPr>
        <p:spPr>
          <a:xfrm>
            <a:off x="2589950" y="4255925"/>
            <a:ext cx="1069500" cy="0"/>
          </a:xfrm>
          <a:prstGeom prst="straightConnector1">
            <a:avLst/>
          </a:prstGeom>
          <a:noFill/>
          <a:ln cap="flat" cmpd="sng" w="9525">
            <a:solidFill>
              <a:schemeClr val="dk2"/>
            </a:solidFill>
            <a:prstDash val="solid"/>
            <a:round/>
            <a:headEnd len="med" w="med" type="none"/>
            <a:tailEnd len="med" w="med" type="triangle"/>
          </a:ln>
        </p:spPr>
      </p:cxnSp>
      <p:cxnSp>
        <p:nvCxnSpPr>
          <p:cNvPr id="586" name="Google Shape;586;p52"/>
          <p:cNvCxnSpPr/>
          <p:nvPr/>
        </p:nvCxnSpPr>
        <p:spPr>
          <a:xfrm rot="10800000">
            <a:off x="4394250" y="4837950"/>
            <a:ext cx="1083900" cy="0"/>
          </a:xfrm>
          <a:prstGeom prst="straightConnector1">
            <a:avLst/>
          </a:prstGeom>
          <a:noFill/>
          <a:ln cap="flat" cmpd="sng" w="9525">
            <a:solidFill>
              <a:schemeClr val="dk2"/>
            </a:solidFill>
            <a:prstDash val="solid"/>
            <a:round/>
            <a:headEnd len="med" w="med" type="none"/>
            <a:tailEnd len="med" w="med" type="triangle"/>
          </a:ln>
        </p:spPr>
      </p:cxnSp>
      <p:sp>
        <p:nvSpPr>
          <p:cNvPr id="587" name="Google Shape;587;p52"/>
          <p:cNvSpPr txBox="1"/>
          <p:nvPr/>
        </p:nvSpPr>
        <p:spPr>
          <a:xfrm>
            <a:off x="3660800" y="4071275"/>
            <a:ext cx="116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listener.cpp</a:t>
            </a:r>
            <a:endParaRPr sz="1200">
              <a:solidFill>
                <a:schemeClr val="lt1"/>
              </a:solidFill>
              <a:latin typeface="Lato"/>
              <a:ea typeface="Lato"/>
              <a:cs typeface="Lato"/>
              <a:sym typeface="Lato"/>
            </a:endParaRPr>
          </a:p>
        </p:txBody>
      </p:sp>
      <p:sp>
        <p:nvSpPr>
          <p:cNvPr id="588" name="Google Shape;588;p52"/>
          <p:cNvSpPr txBox="1"/>
          <p:nvPr/>
        </p:nvSpPr>
        <p:spPr>
          <a:xfrm>
            <a:off x="3601275" y="4653300"/>
            <a:ext cx="84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talker.cpp</a:t>
            </a:r>
            <a:endParaRPr sz="12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3"/>
          <p:cNvSpPr txBox="1"/>
          <p:nvPr>
            <p:ph type="title"/>
          </p:nvPr>
        </p:nvSpPr>
        <p:spPr>
          <a:xfrm>
            <a:off x="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RobotS - UAV gazebo simulator</a:t>
            </a:r>
            <a:endParaRPr/>
          </a:p>
        </p:txBody>
      </p:sp>
      <p:pic>
        <p:nvPicPr>
          <p:cNvPr id="594" name="Google Shape;594;p53"/>
          <p:cNvPicPr preferRelativeResize="0"/>
          <p:nvPr/>
        </p:nvPicPr>
        <p:blipFill>
          <a:blip r:embed="rId3">
            <a:alphaModFix/>
          </a:blip>
          <a:stretch>
            <a:fillRect/>
          </a:stretch>
        </p:blipFill>
        <p:spPr>
          <a:xfrm>
            <a:off x="2410675" y="861900"/>
            <a:ext cx="6733326" cy="4281601"/>
          </a:xfrm>
          <a:prstGeom prst="rect">
            <a:avLst/>
          </a:prstGeom>
          <a:noFill/>
          <a:ln>
            <a:noFill/>
          </a:ln>
        </p:spPr>
      </p:pic>
      <p:sp>
        <p:nvSpPr>
          <p:cNvPr id="595" name="Google Shape;595;p53"/>
          <p:cNvSpPr txBox="1"/>
          <p:nvPr/>
        </p:nvSpPr>
        <p:spPr>
          <a:xfrm>
            <a:off x="14550" y="1447750"/>
            <a:ext cx="2328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is the node file corresponding to the package.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Giving both angular and vertical velocity, we make it to go in helical path.</a:t>
            </a:r>
            <a:endParaRPr>
              <a:solidFill>
                <a:schemeClr val="lt1"/>
              </a:solidFill>
              <a:latin typeface="Lato"/>
              <a:ea typeface="Lato"/>
              <a:cs typeface="Lato"/>
              <a:sym typeface="Lato"/>
            </a:endParaRPr>
          </a:p>
        </p:txBody>
      </p:sp>
      <p:cxnSp>
        <p:nvCxnSpPr>
          <p:cNvPr id="596" name="Google Shape;596;p53"/>
          <p:cNvCxnSpPr/>
          <p:nvPr/>
        </p:nvCxnSpPr>
        <p:spPr>
          <a:xfrm flipH="1" rot="10800000">
            <a:off x="3739400" y="1869625"/>
            <a:ext cx="2153400" cy="283800"/>
          </a:xfrm>
          <a:prstGeom prst="straightConnector1">
            <a:avLst/>
          </a:prstGeom>
          <a:noFill/>
          <a:ln cap="flat" cmpd="sng" w="9525">
            <a:solidFill>
              <a:schemeClr val="dk2"/>
            </a:solidFill>
            <a:prstDash val="solid"/>
            <a:round/>
            <a:headEnd len="med" w="med" type="none"/>
            <a:tailEnd len="med" w="med" type="triangle"/>
          </a:ln>
        </p:spPr>
      </p:cxnSp>
      <p:cxnSp>
        <p:nvCxnSpPr>
          <p:cNvPr id="597" name="Google Shape;597;p53"/>
          <p:cNvCxnSpPr/>
          <p:nvPr/>
        </p:nvCxnSpPr>
        <p:spPr>
          <a:xfrm flipH="1" rot="10800000">
            <a:off x="3113750" y="2218825"/>
            <a:ext cx="2815500" cy="21900"/>
          </a:xfrm>
          <a:prstGeom prst="straightConnector1">
            <a:avLst/>
          </a:prstGeom>
          <a:noFill/>
          <a:ln cap="flat" cmpd="sng" w="9525">
            <a:solidFill>
              <a:schemeClr val="dk2"/>
            </a:solidFill>
            <a:prstDash val="solid"/>
            <a:round/>
            <a:headEnd len="med" w="med" type="none"/>
            <a:tailEnd len="med" w="med" type="triangle"/>
          </a:ln>
        </p:spPr>
      </p:cxnSp>
      <p:sp>
        <p:nvSpPr>
          <p:cNvPr id="598" name="Google Shape;598;p53"/>
          <p:cNvSpPr txBox="1"/>
          <p:nvPr/>
        </p:nvSpPr>
        <p:spPr>
          <a:xfrm>
            <a:off x="5892800" y="1666000"/>
            <a:ext cx="141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Angular Velocity</a:t>
            </a:r>
            <a:endParaRPr sz="1300">
              <a:solidFill>
                <a:schemeClr val="lt1"/>
              </a:solidFill>
              <a:latin typeface="Lato"/>
              <a:ea typeface="Lato"/>
              <a:cs typeface="Lato"/>
              <a:sym typeface="Lato"/>
            </a:endParaRPr>
          </a:p>
        </p:txBody>
      </p:sp>
      <p:sp>
        <p:nvSpPr>
          <p:cNvPr id="599" name="Google Shape;599;p53"/>
          <p:cNvSpPr txBox="1"/>
          <p:nvPr/>
        </p:nvSpPr>
        <p:spPr>
          <a:xfrm>
            <a:off x="5841950" y="1986400"/>
            <a:ext cx="141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Vertical Velocity</a:t>
            </a:r>
            <a:endParaRPr sz="1300">
              <a:solidFill>
                <a:schemeClr val="lt1"/>
              </a:solidFill>
              <a:latin typeface="Lato"/>
              <a:ea typeface="Lato"/>
              <a:cs typeface="Lato"/>
              <a:sym typeface="Lato"/>
            </a:endParaRPr>
          </a:p>
        </p:txBody>
      </p:sp>
      <p:sp>
        <p:nvSpPr>
          <p:cNvPr id="600" name="Google Shape;600;p53"/>
          <p:cNvSpPr txBox="1"/>
          <p:nvPr/>
        </p:nvSpPr>
        <p:spPr>
          <a:xfrm>
            <a:off x="4525175" y="2484425"/>
            <a:ext cx="509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solidFill>
                  <a:schemeClr val="lt1"/>
                </a:solidFill>
                <a:latin typeface="Lato"/>
                <a:ea typeface="Lato"/>
                <a:cs typeface="Lato"/>
                <a:sym typeface="Lato"/>
              </a:rPr>
              <a:t>}</a:t>
            </a:r>
            <a:endParaRPr sz="3100">
              <a:solidFill>
                <a:schemeClr val="lt1"/>
              </a:solidFill>
              <a:latin typeface="Lato"/>
              <a:ea typeface="Lato"/>
              <a:cs typeface="Lato"/>
              <a:sym typeface="Lato"/>
            </a:endParaRPr>
          </a:p>
        </p:txBody>
      </p:sp>
      <p:cxnSp>
        <p:nvCxnSpPr>
          <p:cNvPr id="601" name="Google Shape;601;p53"/>
          <p:cNvCxnSpPr/>
          <p:nvPr/>
        </p:nvCxnSpPr>
        <p:spPr>
          <a:xfrm>
            <a:off x="4728825" y="2844575"/>
            <a:ext cx="567300" cy="14700"/>
          </a:xfrm>
          <a:prstGeom prst="straightConnector1">
            <a:avLst/>
          </a:prstGeom>
          <a:noFill/>
          <a:ln cap="flat" cmpd="sng" w="9525">
            <a:solidFill>
              <a:schemeClr val="dk2"/>
            </a:solidFill>
            <a:prstDash val="solid"/>
            <a:round/>
            <a:headEnd len="med" w="med" type="none"/>
            <a:tailEnd len="med" w="med" type="triangle"/>
          </a:ln>
        </p:spPr>
      </p:cxnSp>
      <p:sp>
        <p:nvSpPr>
          <p:cNvPr id="602" name="Google Shape;602;p53"/>
          <p:cNvSpPr txBox="1"/>
          <p:nvPr/>
        </p:nvSpPr>
        <p:spPr>
          <a:xfrm>
            <a:off x="5267175" y="2669975"/>
            <a:ext cx="154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Desired Location</a:t>
            </a:r>
            <a:endParaRPr sz="1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83430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u="sng"/>
              <a:t>COMPONENTS OF A DRONE</a:t>
            </a:r>
            <a:endParaRPr b="1" sz="1800" u="sng"/>
          </a:p>
        </p:txBody>
      </p:sp>
      <p:sp>
        <p:nvSpPr>
          <p:cNvPr id="277" name="Google Shape;277;p27"/>
          <p:cNvSpPr txBox="1"/>
          <p:nvPr>
            <p:ph idx="1" type="body"/>
          </p:nvPr>
        </p:nvSpPr>
        <p:spPr>
          <a:xfrm>
            <a:off x="973050" y="504525"/>
            <a:ext cx="3489000" cy="2225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1500">
                <a:solidFill>
                  <a:srgbClr val="FFFFFF"/>
                </a:solidFill>
              </a:rPr>
              <a:t>Basic avionics of drone:-</a:t>
            </a:r>
            <a:endParaRPr sz="1500">
              <a:solidFill>
                <a:srgbClr val="FFFFFF"/>
              </a:solidFill>
            </a:endParaRPr>
          </a:p>
          <a:p>
            <a:pPr indent="0" lvl="0" marL="0" rtl="0" algn="l">
              <a:spcBef>
                <a:spcPts val="0"/>
              </a:spcBef>
              <a:spcAft>
                <a:spcPts val="0"/>
              </a:spcAft>
              <a:buNone/>
            </a:pPr>
            <a:r>
              <a:rPr lang="en-GB" sz="1600">
                <a:solidFill>
                  <a:srgbClr val="FFFFFF"/>
                </a:solidFill>
              </a:rPr>
              <a:t>➢BLDC motor</a:t>
            </a:r>
            <a:endParaRPr sz="1600">
              <a:solidFill>
                <a:srgbClr val="FFFFFF"/>
              </a:solidFill>
            </a:endParaRPr>
          </a:p>
          <a:p>
            <a:pPr indent="0" lvl="0" marL="0" rtl="0" algn="l">
              <a:spcBef>
                <a:spcPts val="0"/>
              </a:spcBef>
              <a:spcAft>
                <a:spcPts val="0"/>
              </a:spcAft>
              <a:buNone/>
            </a:pPr>
            <a:r>
              <a:rPr lang="en-GB" sz="1600">
                <a:solidFill>
                  <a:srgbClr val="FFFFFF"/>
                </a:solidFill>
              </a:rPr>
              <a:t>➢Electronic Speed Controller</a:t>
            </a:r>
            <a:endParaRPr sz="1600">
              <a:solidFill>
                <a:srgbClr val="FFFFFF"/>
              </a:solidFill>
            </a:endParaRPr>
          </a:p>
          <a:p>
            <a:pPr indent="0" lvl="0" marL="0" rtl="0" algn="l">
              <a:spcBef>
                <a:spcPts val="0"/>
              </a:spcBef>
              <a:spcAft>
                <a:spcPts val="0"/>
              </a:spcAft>
              <a:buNone/>
            </a:pPr>
            <a:r>
              <a:rPr lang="en-GB" sz="1600">
                <a:solidFill>
                  <a:srgbClr val="FFFFFF"/>
                </a:solidFill>
              </a:rPr>
              <a:t>➢Receiver</a:t>
            </a:r>
            <a:endParaRPr sz="1600">
              <a:solidFill>
                <a:srgbClr val="FFFFFF"/>
              </a:solidFill>
            </a:endParaRPr>
          </a:p>
          <a:p>
            <a:pPr indent="0" lvl="0" marL="0" rtl="0" algn="l">
              <a:spcBef>
                <a:spcPts val="0"/>
              </a:spcBef>
              <a:spcAft>
                <a:spcPts val="0"/>
              </a:spcAft>
              <a:buNone/>
            </a:pPr>
            <a:r>
              <a:rPr lang="en-GB" sz="1600">
                <a:solidFill>
                  <a:srgbClr val="FFFFFF"/>
                </a:solidFill>
              </a:rPr>
              <a:t>➢Transmitter</a:t>
            </a:r>
            <a:endParaRPr sz="1600">
              <a:solidFill>
                <a:srgbClr val="FFFFFF"/>
              </a:solidFill>
            </a:endParaRPr>
          </a:p>
          <a:p>
            <a:pPr indent="0" lvl="0" marL="0" rtl="0" algn="l">
              <a:spcBef>
                <a:spcPts val="0"/>
              </a:spcBef>
              <a:spcAft>
                <a:spcPts val="0"/>
              </a:spcAft>
              <a:buNone/>
            </a:pPr>
            <a:r>
              <a:rPr lang="en-GB" sz="1600">
                <a:solidFill>
                  <a:srgbClr val="FFFFFF"/>
                </a:solidFill>
              </a:rPr>
              <a:t>➢Battery</a:t>
            </a:r>
            <a:endParaRPr sz="1600">
              <a:solidFill>
                <a:srgbClr val="FFFFFF"/>
              </a:solidFill>
            </a:endParaRPr>
          </a:p>
          <a:p>
            <a:pPr indent="0" lvl="0" marL="0" rtl="0" algn="l">
              <a:spcBef>
                <a:spcPts val="0"/>
              </a:spcBef>
              <a:spcAft>
                <a:spcPts val="0"/>
              </a:spcAft>
              <a:buNone/>
            </a:pPr>
            <a:r>
              <a:rPr lang="en-GB" sz="1600">
                <a:solidFill>
                  <a:srgbClr val="FFFFFF"/>
                </a:solidFill>
              </a:rPr>
              <a:t>➢IMU</a:t>
            </a:r>
            <a:endParaRPr sz="1600">
              <a:solidFill>
                <a:srgbClr val="FFFFFF"/>
              </a:solidFill>
            </a:endParaRPr>
          </a:p>
          <a:p>
            <a:pPr indent="0" lvl="0" marL="0" rtl="0" algn="l">
              <a:spcBef>
                <a:spcPts val="0"/>
              </a:spcBef>
              <a:spcAft>
                <a:spcPts val="0"/>
              </a:spcAft>
              <a:buNone/>
            </a:pPr>
            <a:r>
              <a:rPr lang="en-GB" sz="1600">
                <a:solidFill>
                  <a:srgbClr val="FFFFFF"/>
                </a:solidFill>
              </a:rPr>
              <a:t>➢Flight controller</a:t>
            </a:r>
            <a:endParaRPr sz="1600">
              <a:solidFill>
                <a:srgbClr val="FFFFFF"/>
              </a:solidFill>
            </a:endParaRPr>
          </a:p>
          <a:p>
            <a:pPr indent="0" lvl="0" marL="0" rtl="0" algn="l">
              <a:spcBef>
                <a:spcPts val="0"/>
              </a:spcBef>
              <a:spcAft>
                <a:spcPts val="0"/>
              </a:spcAft>
              <a:buNone/>
            </a:pPr>
            <a:r>
              <a:rPr lang="en-GB" sz="1600">
                <a:solidFill>
                  <a:srgbClr val="FFFFFF"/>
                </a:solidFill>
              </a:rPr>
              <a:t>➢Radio telemetry</a:t>
            </a:r>
            <a:endParaRPr sz="1600">
              <a:solidFill>
                <a:srgbClr val="FFFFFF"/>
              </a:solidFill>
            </a:endParaRPr>
          </a:p>
          <a:p>
            <a:pPr indent="0" lvl="0" marL="0" rtl="0" algn="l">
              <a:spcBef>
                <a:spcPts val="0"/>
              </a:spcBef>
              <a:spcAft>
                <a:spcPts val="1200"/>
              </a:spcAft>
              <a:buNone/>
            </a:pPr>
            <a:r>
              <a:t/>
            </a:r>
            <a:endParaRPr/>
          </a:p>
        </p:txBody>
      </p:sp>
      <p:sp>
        <p:nvSpPr>
          <p:cNvPr id="278" name="Google Shape;278;p27"/>
          <p:cNvSpPr txBox="1"/>
          <p:nvPr/>
        </p:nvSpPr>
        <p:spPr>
          <a:xfrm>
            <a:off x="834300" y="2806250"/>
            <a:ext cx="34161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CONTROLLING BASICS IN DRONE</a:t>
            </a:r>
            <a:endParaRPr b="1">
              <a:solidFill>
                <a:schemeClr val="lt1"/>
              </a:solidFill>
              <a:latin typeface="Montserrat"/>
              <a:ea typeface="Montserrat"/>
              <a:cs typeface="Montserrat"/>
              <a:sym typeface="Montserrat"/>
            </a:endParaRPr>
          </a:p>
        </p:txBody>
      </p:sp>
      <p:sp>
        <p:nvSpPr>
          <p:cNvPr id="279" name="Google Shape;279;p27"/>
          <p:cNvSpPr txBox="1"/>
          <p:nvPr/>
        </p:nvSpPr>
        <p:spPr>
          <a:xfrm>
            <a:off x="6978800" y="2015075"/>
            <a:ext cx="26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280" name="Google Shape;280;p27"/>
          <p:cNvGrpSpPr/>
          <p:nvPr/>
        </p:nvGrpSpPr>
        <p:grpSpPr>
          <a:xfrm>
            <a:off x="70200" y="3283109"/>
            <a:ext cx="1880371" cy="1574130"/>
            <a:chOff x="363524" y="1005104"/>
            <a:chExt cx="2814927" cy="2799946"/>
          </a:xfrm>
        </p:grpSpPr>
        <p:sp>
          <p:nvSpPr>
            <p:cNvPr id="281" name="Google Shape;281;p27"/>
            <p:cNvSpPr/>
            <p:nvPr/>
          </p:nvSpPr>
          <p:spPr>
            <a:xfrm rot="2700000">
              <a:off x="1356161"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txBox="1"/>
            <p:nvPr/>
          </p:nvSpPr>
          <p:spPr>
            <a:xfrm rot="-2700000">
              <a:off x="1045140" y="1773558"/>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000">
                  <a:solidFill>
                    <a:srgbClr val="FFFFFF"/>
                  </a:solidFill>
                  <a:latin typeface="Roboto"/>
                  <a:ea typeface="Roboto"/>
                  <a:cs typeface="Roboto"/>
                  <a:sym typeface="Roboto"/>
                </a:rPr>
                <a:t>IMU</a:t>
              </a:r>
              <a:endParaRPr b="1" sz="2000">
                <a:solidFill>
                  <a:srgbClr val="FFFFFF"/>
                </a:solidFill>
                <a:latin typeface="Roboto"/>
                <a:ea typeface="Roboto"/>
                <a:cs typeface="Roboto"/>
                <a:sym typeface="Roboto"/>
              </a:endParaRPr>
            </a:p>
          </p:txBody>
        </p:sp>
        <p:sp>
          <p:nvSpPr>
            <p:cNvPr id="283" name="Google Shape;283;p27"/>
            <p:cNvSpPr txBox="1"/>
            <p:nvPr/>
          </p:nvSpPr>
          <p:spPr>
            <a:xfrm rot="-2700000">
              <a:off x="1029496"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800">
                <a:latin typeface="Roboto"/>
                <a:ea typeface="Roboto"/>
                <a:cs typeface="Roboto"/>
                <a:sym typeface="Roboto"/>
              </a:endParaRPr>
            </a:p>
          </p:txBody>
        </p:sp>
      </p:grpSp>
      <p:grpSp>
        <p:nvGrpSpPr>
          <p:cNvPr id="284" name="Google Shape;284;p27"/>
          <p:cNvGrpSpPr/>
          <p:nvPr/>
        </p:nvGrpSpPr>
        <p:grpSpPr>
          <a:xfrm>
            <a:off x="1301109" y="3469918"/>
            <a:ext cx="1655550" cy="1387330"/>
            <a:chOff x="2273746" y="1481931"/>
            <a:chExt cx="2547000" cy="2559650"/>
          </a:xfrm>
        </p:grpSpPr>
        <p:sp>
          <p:nvSpPr>
            <p:cNvPr id="285" name="Google Shape;285;p27"/>
            <p:cNvSpPr/>
            <p:nvPr/>
          </p:nvSpPr>
          <p:spPr>
            <a:xfrm rot="2700000">
              <a:off x="3266383" y="1247943"/>
              <a:ext cx="561726" cy="3040276"/>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2521608" y="3388788"/>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rgbClr val="0C58D3"/>
                </a:solidFill>
                <a:latin typeface="Roboto"/>
                <a:ea typeface="Roboto"/>
                <a:cs typeface="Roboto"/>
                <a:sym typeface="Roboto"/>
              </a:endParaRPr>
            </a:p>
          </p:txBody>
        </p:sp>
        <p:sp>
          <p:nvSpPr>
            <p:cNvPr id="287" name="Google Shape;287;p27"/>
            <p:cNvSpPr txBox="1"/>
            <p:nvPr/>
          </p:nvSpPr>
          <p:spPr>
            <a:xfrm rot="-2700000">
              <a:off x="2491379" y="2223045"/>
              <a:ext cx="2341513" cy="59227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ACCELEROMETER</a:t>
              </a:r>
              <a:endParaRPr b="1" sz="1000">
                <a:solidFill>
                  <a:srgbClr val="FFFFFF"/>
                </a:solidFill>
                <a:latin typeface="Roboto"/>
                <a:ea typeface="Roboto"/>
                <a:cs typeface="Roboto"/>
                <a:sym typeface="Roboto"/>
              </a:endParaRPr>
            </a:p>
          </p:txBody>
        </p:sp>
      </p:grpSp>
      <p:grpSp>
        <p:nvGrpSpPr>
          <p:cNvPr id="288" name="Google Shape;288;p27"/>
          <p:cNvGrpSpPr/>
          <p:nvPr/>
        </p:nvGrpSpPr>
        <p:grpSpPr>
          <a:xfrm>
            <a:off x="2322779" y="3454788"/>
            <a:ext cx="1655550" cy="1380474"/>
            <a:chOff x="4193764" y="1258050"/>
            <a:chExt cx="2547000" cy="2547000"/>
          </a:xfrm>
        </p:grpSpPr>
        <p:sp>
          <p:nvSpPr>
            <p:cNvPr id="289" name="Google Shape;289;p27"/>
            <p:cNvSpPr/>
            <p:nvPr/>
          </p:nvSpPr>
          <p:spPr>
            <a:xfrm rot="2700000">
              <a:off x="5186401"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4410780"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0D5DDF"/>
                </a:solidFill>
                <a:latin typeface="Roboto"/>
                <a:ea typeface="Roboto"/>
                <a:cs typeface="Roboto"/>
                <a:sym typeface="Roboto"/>
              </a:endParaRPr>
            </a:p>
          </p:txBody>
        </p:sp>
        <p:sp>
          <p:nvSpPr>
            <p:cNvPr id="291" name="Google Shape;291;p27"/>
            <p:cNvSpPr txBox="1"/>
            <p:nvPr/>
          </p:nvSpPr>
          <p:spPr>
            <a:xfrm rot="-2700000">
              <a:off x="4389759" y="2237391"/>
              <a:ext cx="2334301"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MAGNETOMETE</a:t>
              </a:r>
              <a:r>
                <a:rPr b="1" lang="en-GB" sz="1000">
                  <a:solidFill>
                    <a:srgbClr val="FFFFFF"/>
                  </a:solidFill>
                  <a:latin typeface="Roboto"/>
                  <a:ea typeface="Roboto"/>
                  <a:cs typeface="Roboto"/>
                  <a:sym typeface="Roboto"/>
                </a:rPr>
                <a:t>R</a:t>
              </a:r>
              <a:endParaRPr b="1" sz="1000">
                <a:solidFill>
                  <a:srgbClr val="FFFFFF"/>
                </a:solidFill>
                <a:latin typeface="Roboto"/>
                <a:ea typeface="Roboto"/>
                <a:cs typeface="Roboto"/>
                <a:sym typeface="Roboto"/>
              </a:endParaRPr>
            </a:p>
          </p:txBody>
        </p:sp>
        <p:sp>
          <p:nvSpPr>
            <p:cNvPr id="292" name="Google Shape;292;p27"/>
            <p:cNvSpPr txBox="1"/>
            <p:nvPr/>
          </p:nvSpPr>
          <p:spPr>
            <a:xfrm rot="-2700000">
              <a:off x="4455082" y="2180333"/>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800">
                <a:latin typeface="Roboto"/>
                <a:ea typeface="Roboto"/>
                <a:cs typeface="Roboto"/>
                <a:sym typeface="Roboto"/>
              </a:endParaRPr>
            </a:p>
          </p:txBody>
        </p:sp>
      </p:grpSp>
      <p:grpSp>
        <p:nvGrpSpPr>
          <p:cNvPr id="293" name="Google Shape;293;p27"/>
          <p:cNvGrpSpPr/>
          <p:nvPr/>
        </p:nvGrpSpPr>
        <p:grpSpPr>
          <a:xfrm>
            <a:off x="3246649" y="3498775"/>
            <a:ext cx="1772086" cy="1380474"/>
            <a:chOff x="6103986" y="1258050"/>
            <a:chExt cx="2726286" cy="2547000"/>
          </a:xfrm>
        </p:grpSpPr>
        <p:sp>
          <p:nvSpPr>
            <p:cNvPr id="294" name="Google Shape;294;p27"/>
            <p:cNvSpPr/>
            <p:nvPr/>
          </p:nvSpPr>
          <p:spPr>
            <a:xfrm rot="2700000">
              <a:off x="7096623" y="1011412"/>
              <a:ext cx="561726" cy="3040276"/>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txBox="1"/>
            <p:nvPr/>
          </p:nvSpPr>
          <p:spPr>
            <a:xfrm rot="-2700000">
              <a:off x="6297645" y="2165676"/>
              <a:ext cx="2338968"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BAROMETER</a:t>
              </a:r>
              <a:endParaRPr b="1" sz="800">
                <a:solidFill>
                  <a:srgbClr val="FFFFFF"/>
                </a:solidFill>
                <a:latin typeface="Roboto"/>
                <a:ea typeface="Roboto"/>
                <a:cs typeface="Roboto"/>
                <a:sym typeface="Roboto"/>
              </a:endParaRPr>
            </a:p>
          </p:txBody>
        </p:sp>
        <p:sp>
          <p:nvSpPr>
            <p:cNvPr id="296" name="Google Shape;296;p27"/>
            <p:cNvSpPr txBox="1"/>
            <p:nvPr/>
          </p:nvSpPr>
          <p:spPr>
            <a:xfrm rot="-2700000">
              <a:off x="6769958"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800">
                <a:latin typeface="Roboto"/>
                <a:ea typeface="Roboto"/>
                <a:cs typeface="Roboto"/>
                <a:sym typeface="Roboto"/>
              </a:endParaRPr>
            </a:p>
          </p:txBody>
        </p:sp>
        <p:sp>
          <p:nvSpPr>
            <p:cNvPr id="297" name="Google Shape;297;p27"/>
            <p:cNvSpPr/>
            <p:nvPr/>
          </p:nvSpPr>
          <p:spPr>
            <a:xfrm>
              <a:off x="632100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rgbClr val="0E65F0"/>
                </a:solidFill>
                <a:latin typeface="Roboto"/>
                <a:ea typeface="Roboto"/>
                <a:cs typeface="Roboto"/>
                <a:sym typeface="Roboto"/>
              </a:endParaRPr>
            </a:p>
          </p:txBody>
        </p:sp>
      </p:grpSp>
      <p:pic>
        <p:nvPicPr>
          <p:cNvPr id="298" name="Google Shape;298;p27"/>
          <p:cNvPicPr preferRelativeResize="0"/>
          <p:nvPr/>
        </p:nvPicPr>
        <p:blipFill>
          <a:blip r:embed="rId3">
            <a:alphaModFix/>
          </a:blip>
          <a:stretch>
            <a:fillRect/>
          </a:stretch>
        </p:blipFill>
        <p:spPr>
          <a:xfrm>
            <a:off x="3445649" y="477000"/>
            <a:ext cx="2560975" cy="1974815"/>
          </a:xfrm>
          <a:prstGeom prst="rect">
            <a:avLst/>
          </a:prstGeom>
          <a:noFill/>
          <a:ln>
            <a:noFill/>
          </a:ln>
        </p:spPr>
      </p:pic>
      <p:grpSp>
        <p:nvGrpSpPr>
          <p:cNvPr id="299" name="Google Shape;299;p27"/>
          <p:cNvGrpSpPr/>
          <p:nvPr/>
        </p:nvGrpSpPr>
        <p:grpSpPr>
          <a:xfrm>
            <a:off x="4284600" y="3433844"/>
            <a:ext cx="1655550" cy="1423264"/>
            <a:chOff x="363524" y="1258050"/>
            <a:chExt cx="2547000" cy="2547000"/>
          </a:xfrm>
        </p:grpSpPr>
        <p:sp>
          <p:nvSpPr>
            <p:cNvPr id="300" name="Google Shape;300;p27"/>
            <p:cNvSpPr/>
            <p:nvPr/>
          </p:nvSpPr>
          <p:spPr>
            <a:xfrm rot="2700000">
              <a:off x="1356161"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580539"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0944A1"/>
                </a:solidFill>
                <a:latin typeface="Roboto"/>
                <a:ea typeface="Roboto"/>
                <a:cs typeface="Roboto"/>
                <a:sym typeface="Roboto"/>
              </a:endParaRPr>
            </a:p>
          </p:txBody>
        </p:sp>
        <p:sp>
          <p:nvSpPr>
            <p:cNvPr id="302" name="Google Shape;302;p27"/>
            <p:cNvSpPr txBox="1"/>
            <p:nvPr/>
          </p:nvSpPr>
          <p:spPr>
            <a:xfrm rot="-2700000">
              <a:off x="567889" y="2239754"/>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FFFFFF"/>
                  </a:solidFill>
                  <a:latin typeface="Roboto"/>
                  <a:ea typeface="Roboto"/>
                  <a:cs typeface="Roboto"/>
                  <a:sym typeface="Roboto"/>
                </a:rPr>
                <a:t>GYROSCOPE</a:t>
              </a:r>
              <a:endParaRPr b="1" sz="800">
                <a:solidFill>
                  <a:srgbClr val="FFFFFF"/>
                </a:solidFill>
                <a:latin typeface="Roboto"/>
                <a:ea typeface="Roboto"/>
                <a:cs typeface="Roboto"/>
                <a:sym typeface="Roboto"/>
              </a:endParaRPr>
            </a:p>
          </p:txBody>
        </p:sp>
      </p:grpSp>
      <p:sp>
        <p:nvSpPr>
          <p:cNvPr id="303" name="Google Shape;303;p27"/>
          <p:cNvSpPr txBox="1"/>
          <p:nvPr/>
        </p:nvSpPr>
        <p:spPr>
          <a:xfrm>
            <a:off x="6908125" y="3499175"/>
            <a:ext cx="6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04" name="Google Shape;304;p27"/>
          <p:cNvPicPr preferRelativeResize="0"/>
          <p:nvPr/>
        </p:nvPicPr>
        <p:blipFill>
          <a:blip r:embed="rId4">
            <a:alphaModFix/>
          </a:blip>
          <a:stretch>
            <a:fillRect/>
          </a:stretch>
        </p:blipFill>
        <p:spPr>
          <a:xfrm>
            <a:off x="6314800" y="3219813"/>
            <a:ext cx="2560975" cy="1700725"/>
          </a:xfrm>
          <a:prstGeom prst="rect">
            <a:avLst/>
          </a:prstGeom>
          <a:noFill/>
          <a:ln>
            <a:noFill/>
          </a:ln>
        </p:spPr>
      </p:pic>
      <p:sp>
        <p:nvSpPr>
          <p:cNvPr id="305" name="Google Shape;305;p27"/>
          <p:cNvSpPr txBox="1"/>
          <p:nvPr/>
        </p:nvSpPr>
        <p:spPr>
          <a:xfrm>
            <a:off x="7930825" y="681800"/>
            <a:ext cx="57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06" name="Google Shape;306;p27"/>
          <p:cNvPicPr preferRelativeResize="0"/>
          <p:nvPr/>
        </p:nvPicPr>
        <p:blipFill>
          <a:blip r:embed="rId5">
            <a:alphaModFix/>
          </a:blip>
          <a:stretch>
            <a:fillRect/>
          </a:stretch>
        </p:blipFill>
        <p:spPr>
          <a:xfrm>
            <a:off x="6338075" y="914100"/>
            <a:ext cx="2514425" cy="2041825"/>
          </a:xfrm>
          <a:prstGeom prst="rect">
            <a:avLst/>
          </a:prstGeom>
          <a:noFill/>
          <a:ln>
            <a:noFill/>
          </a:ln>
        </p:spPr>
      </p:pic>
      <p:sp>
        <p:nvSpPr>
          <p:cNvPr id="307" name="Google Shape;307;p27"/>
          <p:cNvSpPr txBox="1"/>
          <p:nvPr/>
        </p:nvSpPr>
        <p:spPr>
          <a:xfrm>
            <a:off x="6547175" y="230600"/>
            <a:ext cx="20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C58D3"/>
                </a:solidFill>
                <a:latin typeface="Montserrat"/>
                <a:ea typeface="Montserrat"/>
                <a:cs typeface="Montserrat"/>
                <a:sym typeface="Montserrat"/>
              </a:rPr>
              <a:t>QUADCOPTER</a:t>
            </a:r>
            <a:endParaRPr b="1">
              <a:solidFill>
                <a:srgbClr val="0C58D3"/>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4"/>
          <p:cNvSpPr txBox="1"/>
          <p:nvPr>
            <p:ph type="title"/>
          </p:nvPr>
        </p:nvSpPr>
        <p:spPr>
          <a:xfrm>
            <a:off x="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RobotS - UAV gazebo simulator</a:t>
            </a:r>
            <a:endParaRPr/>
          </a:p>
        </p:txBody>
      </p:sp>
      <p:pic>
        <p:nvPicPr>
          <p:cNvPr id="608" name="Google Shape;608;p54"/>
          <p:cNvPicPr preferRelativeResize="0"/>
          <p:nvPr/>
        </p:nvPicPr>
        <p:blipFill>
          <a:blip r:embed="rId3">
            <a:alphaModFix/>
          </a:blip>
          <a:stretch>
            <a:fillRect/>
          </a:stretch>
        </p:blipFill>
        <p:spPr>
          <a:xfrm>
            <a:off x="2756850" y="4646575"/>
            <a:ext cx="6286099" cy="325150"/>
          </a:xfrm>
          <a:prstGeom prst="rect">
            <a:avLst/>
          </a:prstGeom>
          <a:noFill/>
          <a:ln>
            <a:noFill/>
          </a:ln>
        </p:spPr>
      </p:pic>
      <p:sp>
        <p:nvSpPr>
          <p:cNvPr id="609" name="Google Shape;609;p54"/>
          <p:cNvSpPr txBox="1"/>
          <p:nvPr/>
        </p:nvSpPr>
        <p:spPr>
          <a:xfrm>
            <a:off x="261500" y="4380225"/>
            <a:ext cx="2168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To run the setup in gazebo, we run roslaunch, and </a:t>
            </a:r>
            <a:r>
              <a:rPr lang="en-GB" sz="1300">
                <a:solidFill>
                  <a:schemeClr val="lt1"/>
                </a:solidFill>
                <a:latin typeface="Lato"/>
                <a:ea typeface="Lato"/>
                <a:cs typeface="Lato"/>
                <a:sym typeface="Lato"/>
              </a:rPr>
              <a:t>simultaneously</a:t>
            </a:r>
            <a:r>
              <a:rPr lang="en-GB" sz="1300">
                <a:solidFill>
                  <a:schemeClr val="lt1"/>
                </a:solidFill>
                <a:latin typeface="Lato"/>
                <a:ea typeface="Lato"/>
                <a:cs typeface="Lato"/>
                <a:sym typeface="Lato"/>
              </a:rPr>
              <a:t> run this.</a:t>
            </a:r>
            <a:endParaRPr sz="1300">
              <a:solidFill>
                <a:schemeClr val="lt1"/>
              </a:solidFill>
              <a:latin typeface="Lato"/>
              <a:ea typeface="Lato"/>
              <a:cs typeface="Lato"/>
              <a:sym typeface="Lato"/>
            </a:endParaRPr>
          </a:p>
        </p:txBody>
      </p:sp>
      <p:pic>
        <p:nvPicPr>
          <p:cNvPr id="610" name="Google Shape;610;p54"/>
          <p:cNvPicPr preferRelativeResize="0"/>
          <p:nvPr/>
        </p:nvPicPr>
        <p:blipFill rotWithShape="1">
          <a:blip r:embed="rId4">
            <a:alphaModFix/>
          </a:blip>
          <a:srcRect b="54877" l="0" r="0" t="0"/>
          <a:stretch/>
        </p:blipFill>
        <p:spPr>
          <a:xfrm>
            <a:off x="3346600" y="649450"/>
            <a:ext cx="5734051" cy="585050"/>
          </a:xfrm>
          <a:prstGeom prst="rect">
            <a:avLst/>
          </a:prstGeom>
          <a:noFill/>
          <a:ln>
            <a:noFill/>
          </a:ln>
        </p:spPr>
      </p:pic>
      <p:sp>
        <p:nvSpPr>
          <p:cNvPr id="611" name="Google Shape;611;p54"/>
          <p:cNvSpPr txBox="1"/>
          <p:nvPr/>
        </p:nvSpPr>
        <p:spPr>
          <a:xfrm>
            <a:off x="1484125" y="741875"/>
            <a:ext cx="20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Creating the package:</a:t>
            </a:r>
            <a:endParaRPr>
              <a:solidFill>
                <a:schemeClr val="lt1"/>
              </a:solidFill>
              <a:latin typeface="Lato"/>
              <a:ea typeface="Lato"/>
              <a:cs typeface="Lato"/>
              <a:sym typeface="Lato"/>
            </a:endParaRPr>
          </a:p>
        </p:txBody>
      </p:sp>
      <p:pic>
        <p:nvPicPr>
          <p:cNvPr id="612" name="Google Shape;612;p54"/>
          <p:cNvPicPr preferRelativeResize="0"/>
          <p:nvPr/>
        </p:nvPicPr>
        <p:blipFill>
          <a:blip r:embed="rId5">
            <a:alphaModFix/>
          </a:blip>
          <a:stretch>
            <a:fillRect/>
          </a:stretch>
        </p:blipFill>
        <p:spPr>
          <a:xfrm>
            <a:off x="923525" y="1345463"/>
            <a:ext cx="3298266" cy="2762913"/>
          </a:xfrm>
          <a:prstGeom prst="rect">
            <a:avLst/>
          </a:prstGeom>
          <a:noFill/>
          <a:ln>
            <a:noFill/>
          </a:ln>
        </p:spPr>
      </p:pic>
      <p:cxnSp>
        <p:nvCxnSpPr>
          <p:cNvPr id="613" name="Google Shape;613;p54"/>
          <p:cNvCxnSpPr>
            <a:endCxn id="608" idx="1"/>
          </p:cNvCxnSpPr>
          <p:nvPr/>
        </p:nvCxnSpPr>
        <p:spPr>
          <a:xfrm flipH="1" rot="10800000">
            <a:off x="1963950" y="4809150"/>
            <a:ext cx="792900" cy="6900"/>
          </a:xfrm>
          <a:prstGeom prst="straightConnector1">
            <a:avLst/>
          </a:prstGeom>
          <a:noFill/>
          <a:ln cap="flat" cmpd="sng" w="9525">
            <a:solidFill>
              <a:schemeClr val="dk2"/>
            </a:solidFill>
            <a:prstDash val="solid"/>
            <a:round/>
            <a:headEnd len="med" w="med" type="none"/>
            <a:tailEnd len="med" w="med" type="triangle"/>
          </a:ln>
        </p:spPr>
      </p:cxnSp>
      <p:cxnSp>
        <p:nvCxnSpPr>
          <p:cNvPr id="614" name="Google Shape;614;p54"/>
          <p:cNvCxnSpPr/>
          <p:nvPr/>
        </p:nvCxnSpPr>
        <p:spPr>
          <a:xfrm flipH="1" rot="10800000">
            <a:off x="3666650" y="2625988"/>
            <a:ext cx="1826100" cy="7200"/>
          </a:xfrm>
          <a:prstGeom prst="straightConnector1">
            <a:avLst/>
          </a:prstGeom>
          <a:noFill/>
          <a:ln cap="flat" cmpd="sng" w="9525">
            <a:solidFill>
              <a:schemeClr val="dk2"/>
            </a:solidFill>
            <a:prstDash val="solid"/>
            <a:round/>
            <a:headEnd len="med" w="med" type="none"/>
            <a:tailEnd len="med" w="med" type="triangle"/>
          </a:ln>
        </p:spPr>
      </p:cxnSp>
      <p:sp>
        <p:nvSpPr>
          <p:cNvPr id="615" name="Google Shape;615;p54"/>
          <p:cNvSpPr txBox="1"/>
          <p:nvPr/>
        </p:nvSpPr>
        <p:spPr>
          <a:xfrm>
            <a:off x="5609100" y="2414913"/>
            <a:ext cx="27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Building the package.</a:t>
            </a:r>
            <a:endParaRPr>
              <a:solidFill>
                <a:schemeClr val="lt1"/>
              </a:solidFill>
              <a:latin typeface="Lato"/>
              <a:ea typeface="Lato"/>
              <a:cs typeface="Lato"/>
              <a:sym typeface="Lato"/>
            </a:endParaRPr>
          </a:p>
        </p:txBody>
      </p:sp>
      <p:pic>
        <p:nvPicPr>
          <p:cNvPr id="616" name="Google Shape;616;p54"/>
          <p:cNvPicPr preferRelativeResize="0"/>
          <p:nvPr/>
        </p:nvPicPr>
        <p:blipFill rotWithShape="1">
          <a:blip r:embed="rId6">
            <a:alphaModFix/>
          </a:blip>
          <a:srcRect b="97912" l="18688" r="9709" t="0"/>
          <a:stretch/>
        </p:blipFill>
        <p:spPr>
          <a:xfrm>
            <a:off x="2756850" y="4311775"/>
            <a:ext cx="6387149" cy="2118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5"/>
          <p:cNvSpPr txBox="1"/>
          <p:nvPr>
            <p:ph type="title"/>
          </p:nvPr>
        </p:nvSpPr>
        <p:spPr>
          <a:xfrm>
            <a:off x="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RobotS - UAV gazebo simulator</a:t>
            </a:r>
            <a:endParaRPr/>
          </a:p>
        </p:txBody>
      </p:sp>
      <p:pic>
        <p:nvPicPr>
          <p:cNvPr id="622" name="Google Shape;622;p55" title="Task2.mp4">
            <a:hlinkClick r:id="rId3"/>
          </p:cNvPr>
          <p:cNvPicPr preferRelativeResize="0"/>
          <p:nvPr/>
        </p:nvPicPr>
        <p:blipFill>
          <a:blip r:embed="rId4">
            <a:alphaModFix/>
          </a:blip>
          <a:stretch>
            <a:fillRect/>
          </a:stretch>
        </p:blipFill>
        <p:spPr>
          <a:xfrm>
            <a:off x="1990125" y="828425"/>
            <a:ext cx="5883960" cy="3924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6"/>
          <p:cNvSpPr txBox="1"/>
          <p:nvPr>
            <p:ph type="title"/>
          </p:nvPr>
        </p:nvSpPr>
        <p:spPr>
          <a:xfrm>
            <a:off x="892500" y="2055725"/>
            <a:ext cx="7359000" cy="11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rgbClr val="00FF00"/>
                </a:solidFill>
              </a:rPr>
              <a:t>THANK YOU FOR YOUR TIME!!!!</a:t>
            </a:r>
            <a:endParaRPr sz="3400">
              <a:solidFill>
                <a:srgbClr val="00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8"/>
          <p:cNvSpPr txBox="1"/>
          <p:nvPr>
            <p:ph type="title"/>
          </p:nvPr>
        </p:nvSpPr>
        <p:spPr>
          <a:xfrm>
            <a:off x="234700" y="2023050"/>
            <a:ext cx="2372100" cy="548700"/>
          </a:xfrm>
          <a:prstGeom prst="rect">
            <a:avLst/>
          </a:prstGeom>
        </p:spPr>
        <p:txBody>
          <a:bodyPr anchorCtr="0" anchor="t" bIns="91425" lIns="91425" spcFirstLastPara="1" rIns="91425" wrap="square" tIns="91425">
            <a:noAutofit/>
          </a:bodyPr>
          <a:lstStyle/>
          <a:p>
            <a:pPr indent="0" lvl="0" marL="0" rtl="0" algn="l">
              <a:lnSpc>
                <a:spcPct val="75000"/>
              </a:lnSpc>
              <a:spcBef>
                <a:spcPts val="0"/>
              </a:spcBef>
              <a:spcAft>
                <a:spcPts val="0"/>
              </a:spcAft>
              <a:buSzPts val="990"/>
              <a:buNone/>
            </a:pPr>
            <a:r>
              <a:rPr lang="en-GB" sz="1690" u="sng">
                <a:solidFill>
                  <a:srgbClr val="FFFFFF"/>
                </a:solidFill>
                <a:latin typeface="Lato"/>
                <a:ea typeface="Lato"/>
                <a:cs typeface="Lato"/>
                <a:sym typeface="Lato"/>
              </a:rPr>
              <a:t>Dynamic quantities-</a:t>
            </a:r>
            <a:endParaRPr sz="1690" u="sng">
              <a:solidFill>
                <a:srgbClr val="FFFFFF"/>
              </a:solidFill>
              <a:latin typeface="Lato"/>
              <a:ea typeface="Lato"/>
              <a:cs typeface="Lato"/>
              <a:sym typeface="Lato"/>
            </a:endParaRPr>
          </a:p>
          <a:p>
            <a:pPr indent="0" lvl="0" marL="457200" rtl="0" algn="l">
              <a:lnSpc>
                <a:spcPct val="75000"/>
              </a:lnSpc>
              <a:spcBef>
                <a:spcPts val="1200"/>
              </a:spcBef>
              <a:spcAft>
                <a:spcPts val="0"/>
              </a:spcAft>
              <a:buSzPts val="990"/>
              <a:buNone/>
            </a:pPr>
            <a:r>
              <a:rPr lang="en-GB" sz="1510" u="sng">
                <a:solidFill>
                  <a:srgbClr val="82C7A5"/>
                </a:solidFill>
                <a:highlight>
                  <a:srgbClr val="3C78D8"/>
                </a:highlight>
              </a:rPr>
              <a:t>p</a:t>
            </a:r>
            <a:r>
              <a:rPr lang="en-GB" sz="1510">
                <a:solidFill>
                  <a:srgbClr val="82C7A5"/>
                </a:solidFill>
                <a:highlight>
                  <a:srgbClr val="3C78D8"/>
                </a:highlight>
              </a:rPr>
              <a:t> = M</a:t>
            </a:r>
            <a:r>
              <a:rPr lang="en-GB" sz="1510" u="sng">
                <a:solidFill>
                  <a:srgbClr val="82C7A5"/>
                </a:solidFill>
                <a:highlight>
                  <a:srgbClr val="3C78D8"/>
                </a:highlight>
              </a:rPr>
              <a:t>v </a:t>
            </a:r>
            <a:endParaRPr sz="1510" u="sng">
              <a:solidFill>
                <a:srgbClr val="82C7A5"/>
              </a:solidFill>
              <a:highlight>
                <a:srgbClr val="3C78D8"/>
              </a:highlight>
            </a:endParaRPr>
          </a:p>
          <a:p>
            <a:pPr indent="0" lvl="0" marL="457200" rtl="0" algn="l">
              <a:lnSpc>
                <a:spcPct val="75000"/>
              </a:lnSpc>
              <a:spcBef>
                <a:spcPts val="1200"/>
              </a:spcBef>
              <a:spcAft>
                <a:spcPts val="0"/>
              </a:spcAft>
              <a:buSzPts val="990"/>
              <a:buNone/>
            </a:pPr>
            <a:r>
              <a:rPr lang="en-GB" sz="1510">
                <a:solidFill>
                  <a:srgbClr val="82C7A5"/>
                </a:solidFill>
                <a:highlight>
                  <a:srgbClr val="3C78D8"/>
                </a:highlight>
              </a:rPr>
              <a:t> </a:t>
            </a:r>
            <a:r>
              <a:rPr lang="en-GB" sz="1510" u="sng">
                <a:solidFill>
                  <a:srgbClr val="82C7A5"/>
                </a:solidFill>
                <a:highlight>
                  <a:srgbClr val="3C78D8"/>
                </a:highlight>
              </a:rPr>
              <a:t>L</a:t>
            </a:r>
            <a:r>
              <a:rPr lang="en-GB" sz="1510">
                <a:solidFill>
                  <a:srgbClr val="82C7A5"/>
                </a:solidFill>
                <a:highlight>
                  <a:srgbClr val="3C78D8"/>
                </a:highlight>
              </a:rPr>
              <a:t>= </a:t>
            </a:r>
            <a:r>
              <a:rPr lang="en-GB" sz="1510" u="sng">
                <a:solidFill>
                  <a:srgbClr val="82C7A5"/>
                </a:solidFill>
                <a:highlight>
                  <a:srgbClr val="3C78D8"/>
                </a:highlight>
              </a:rPr>
              <a:t>r</a:t>
            </a:r>
            <a:r>
              <a:rPr lang="en-GB" sz="1510">
                <a:solidFill>
                  <a:srgbClr val="82C7A5"/>
                </a:solidFill>
                <a:highlight>
                  <a:srgbClr val="3C78D8"/>
                </a:highlight>
              </a:rPr>
              <a:t> x M</a:t>
            </a:r>
            <a:r>
              <a:rPr lang="en-GB" sz="1510" u="sng">
                <a:solidFill>
                  <a:srgbClr val="82C7A5"/>
                </a:solidFill>
                <a:highlight>
                  <a:srgbClr val="3C78D8"/>
                </a:highlight>
              </a:rPr>
              <a:t>v </a:t>
            </a:r>
            <a:r>
              <a:rPr lang="en-GB" sz="1510">
                <a:solidFill>
                  <a:srgbClr val="82C7A5"/>
                </a:solidFill>
                <a:highlight>
                  <a:srgbClr val="3C78D8"/>
                </a:highlight>
              </a:rPr>
              <a:t>+ I</a:t>
            </a:r>
            <a:r>
              <a:rPr lang="en-GB" sz="1510" u="sng">
                <a:solidFill>
                  <a:srgbClr val="82C7A5"/>
                </a:solidFill>
                <a:highlight>
                  <a:srgbClr val="3C78D8"/>
                </a:highlight>
              </a:rPr>
              <a:t>⍵</a:t>
            </a:r>
            <a:r>
              <a:rPr lang="en-GB" sz="1510" u="sng">
                <a:solidFill>
                  <a:srgbClr val="FFFFFF"/>
                </a:solidFill>
                <a:highlight>
                  <a:srgbClr val="3C78D8"/>
                </a:highlight>
              </a:rPr>
              <a:t> </a:t>
            </a:r>
            <a:r>
              <a:rPr lang="en-GB" sz="1510" u="sng">
                <a:solidFill>
                  <a:srgbClr val="FFFFFF"/>
                </a:solidFill>
                <a:highlight>
                  <a:srgbClr val="FFFF00"/>
                </a:highlight>
                <a:latin typeface="Lato"/>
                <a:ea typeface="Lato"/>
                <a:cs typeface="Lato"/>
                <a:sym typeface="Lato"/>
              </a:rPr>
              <a:t> </a:t>
            </a:r>
            <a:r>
              <a:rPr lang="en-GB" sz="1510">
                <a:solidFill>
                  <a:srgbClr val="FFFFFF"/>
                </a:solidFill>
                <a:highlight>
                  <a:srgbClr val="F4CCCC"/>
                </a:highlight>
                <a:latin typeface="Lato"/>
                <a:ea typeface="Lato"/>
                <a:cs typeface="Lato"/>
                <a:sym typeface="Lato"/>
              </a:rPr>
              <a:t> </a:t>
            </a:r>
            <a:endParaRPr sz="1510">
              <a:solidFill>
                <a:srgbClr val="FFFFFF"/>
              </a:solidFill>
              <a:highlight>
                <a:srgbClr val="F4CCCC"/>
              </a:highlight>
              <a:latin typeface="Lato"/>
              <a:ea typeface="Lato"/>
              <a:cs typeface="Lato"/>
              <a:sym typeface="Lato"/>
            </a:endParaRPr>
          </a:p>
          <a:p>
            <a:pPr indent="0" lvl="0" marL="457200" rtl="0" algn="l">
              <a:lnSpc>
                <a:spcPct val="75000"/>
              </a:lnSpc>
              <a:spcBef>
                <a:spcPts val="1200"/>
              </a:spcBef>
              <a:spcAft>
                <a:spcPts val="0"/>
              </a:spcAft>
              <a:buSzPts val="990"/>
              <a:buNone/>
            </a:pPr>
            <a:r>
              <a:rPr lang="en-GB" sz="1240">
                <a:solidFill>
                  <a:srgbClr val="FFFFFF"/>
                </a:solidFill>
                <a:latin typeface="Lato"/>
                <a:ea typeface="Lato"/>
                <a:cs typeface="Lato"/>
                <a:sym typeface="Lato"/>
              </a:rPr>
              <a:t>where</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●p  - linear momentum  </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●L - angular momentum  </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●M - mass of drone</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 v - velocity of COM of drone</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 I - moment of inertia of drone</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 - angular velocity</a:t>
            </a:r>
            <a:endParaRPr sz="1240">
              <a:solidFill>
                <a:srgbClr val="FFFFFF"/>
              </a:solidFill>
              <a:latin typeface="Lato"/>
              <a:ea typeface="Lato"/>
              <a:cs typeface="Lato"/>
              <a:sym typeface="Lato"/>
            </a:endParaRPr>
          </a:p>
          <a:p>
            <a:pPr indent="0" lvl="0" marL="0" rtl="0" algn="l">
              <a:lnSpc>
                <a:spcPct val="75000"/>
              </a:lnSpc>
              <a:spcBef>
                <a:spcPts val="0"/>
              </a:spcBef>
              <a:spcAft>
                <a:spcPts val="0"/>
              </a:spcAft>
              <a:buSzPts val="990"/>
              <a:buNone/>
            </a:pPr>
            <a:r>
              <a:rPr lang="en-GB" sz="1240">
                <a:solidFill>
                  <a:srgbClr val="FFFFFF"/>
                </a:solidFill>
                <a:latin typeface="Lato"/>
                <a:ea typeface="Lato"/>
                <a:cs typeface="Lato"/>
                <a:sym typeface="Lato"/>
              </a:rPr>
              <a:t>● r - position of drone w.r.t reference point</a:t>
            </a:r>
            <a:endParaRPr sz="1240">
              <a:solidFill>
                <a:srgbClr val="FFFFFF"/>
              </a:solidFill>
              <a:latin typeface="Lato"/>
              <a:ea typeface="Lato"/>
              <a:cs typeface="Lato"/>
              <a:sym typeface="Lato"/>
            </a:endParaRPr>
          </a:p>
          <a:p>
            <a:pPr indent="0" lvl="0" marL="0" rtl="0" algn="l">
              <a:spcBef>
                <a:spcPts val="0"/>
              </a:spcBef>
              <a:spcAft>
                <a:spcPts val="0"/>
              </a:spcAft>
              <a:buSzPts val="990"/>
              <a:buNone/>
            </a:pPr>
            <a:r>
              <a:t/>
            </a:r>
            <a:endParaRPr sz="1960"/>
          </a:p>
        </p:txBody>
      </p:sp>
      <p:sp>
        <p:nvSpPr>
          <p:cNvPr id="313" name="Google Shape;313;p28"/>
          <p:cNvSpPr txBox="1"/>
          <p:nvPr/>
        </p:nvSpPr>
        <p:spPr>
          <a:xfrm>
            <a:off x="5755100" y="711875"/>
            <a:ext cx="57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14" name="Google Shape;314;p28"/>
          <p:cNvPicPr preferRelativeResize="0"/>
          <p:nvPr/>
        </p:nvPicPr>
        <p:blipFill>
          <a:blip r:embed="rId3">
            <a:alphaModFix/>
          </a:blip>
          <a:stretch>
            <a:fillRect/>
          </a:stretch>
        </p:blipFill>
        <p:spPr>
          <a:xfrm>
            <a:off x="2658000" y="3570490"/>
            <a:ext cx="2164675" cy="1176260"/>
          </a:xfrm>
          <a:prstGeom prst="rect">
            <a:avLst/>
          </a:prstGeom>
          <a:noFill/>
          <a:ln>
            <a:noFill/>
          </a:ln>
        </p:spPr>
      </p:pic>
      <p:sp>
        <p:nvSpPr>
          <p:cNvPr id="315" name="Google Shape;315;p28"/>
          <p:cNvSpPr txBox="1"/>
          <p:nvPr/>
        </p:nvSpPr>
        <p:spPr>
          <a:xfrm>
            <a:off x="1132975" y="190500"/>
            <a:ext cx="276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16" name="Google Shape;316;p28"/>
          <p:cNvSpPr txBox="1"/>
          <p:nvPr/>
        </p:nvSpPr>
        <p:spPr>
          <a:xfrm>
            <a:off x="952500" y="190500"/>
            <a:ext cx="57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solidFill>
                  <a:schemeClr val="lt1"/>
                </a:solidFill>
                <a:latin typeface="Lato"/>
                <a:ea typeface="Lato"/>
                <a:cs typeface="Lato"/>
                <a:sym typeface="Lato"/>
              </a:rPr>
              <a:t>DRONE KINEMATICS AND DYNAMICS</a:t>
            </a:r>
            <a:endParaRPr b="1" u="sng">
              <a:solidFill>
                <a:schemeClr val="lt1"/>
              </a:solidFill>
              <a:latin typeface="Lato"/>
              <a:ea typeface="Lato"/>
              <a:cs typeface="Lato"/>
              <a:sym typeface="Lato"/>
            </a:endParaRPr>
          </a:p>
        </p:txBody>
      </p:sp>
      <p:sp>
        <p:nvSpPr>
          <p:cNvPr id="317" name="Google Shape;317;p28"/>
          <p:cNvSpPr txBox="1"/>
          <p:nvPr/>
        </p:nvSpPr>
        <p:spPr>
          <a:xfrm>
            <a:off x="2567163" y="2366200"/>
            <a:ext cx="298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Using three laws of drone dynamics,a drone controls all yaw,pitch,roll,elevation motions</a:t>
            </a:r>
            <a:endParaRPr>
              <a:solidFill>
                <a:schemeClr val="lt1"/>
              </a:solidFill>
              <a:latin typeface="Lato"/>
              <a:ea typeface="Lato"/>
              <a:cs typeface="Lato"/>
              <a:sym typeface="Lato"/>
            </a:endParaRPr>
          </a:p>
        </p:txBody>
      </p:sp>
      <p:sp>
        <p:nvSpPr>
          <p:cNvPr id="318" name="Google Shape;318;p28"/>
          <p:cNvSpPr txBox="1"/>
          <p:nvPr/>
        </p:nvSpPr>
        <p:spPr>
          <a:xfrm>
            <a:off x="5614725" y="2957775"/>
            <a:ext cx="9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19" name="Google Shape;319;p28"/>
          <p:cNvPicPr preferRelativeResize="0"/>
          <p:nvPr/>
        </p:nvPicPr>
        <p:blipFill>
          <a:blip r:embed="rId4">
            <a:alphaModFix/>
          </a:blip>
          <a:stretch>
            <a:fillRect/>
          </a:stretch>
        </p:blipFill>
        <p:spPr>
          <a:xfrm>
            <a:off x="5224300" y="2491550"/>
            <a:ext cx="3478551" cy="2369125"/>
          </a:xfrm>
          <a:prstGeom prst="rect">
            <a:avLst/>
          </a:prstGeom>
          <a:noFill/>
          <a:ln>
            <a:noFill/>
          </a:ln>
        </p:spPr>
      </p:pic>
      <p:sp>
        <p:nvSpPr>
          <p:cNvPr id="320" name="Google Shape;320;p28"/>
          <p:cNvSpPr txBox="1"/>
          <p:nvPr/>
        </p:nvSpPr>
        <p:spPr>
          <a:xfrm>
            <a:off x="1042725" y="531400"/>
            <a:ext cx="5183700" cy="211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rgbClr val="FFFFFF"/>
                </a:solidFill>
                <a:latin typeface="Lato"/>
                <a:ea typeface="Lato"/>
                <a:cs typeface="Lato"/>
                <a:sym typeface="Lato"/>
              </a:rPr>
              <a:t>Any 2 configuration of a drone (rigid body) can be linked by a rotation about an axis. Vector data need to be transformed from body fixed coordinate system of drone to ground coordinate system using some maths !Further, Velocity and acceleration of any point on drone can be calculated (provided some data) using some equations.Hexacopter works similar to a drone in motion principles.</a:t>
            </a:r>
            <a:endParaRPr sz="1200">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pic>
        <p:nvPicPr>
          <p:cNvPr id="321" name="Google Shape;321;p28"/>
          <p:cNvPicPr preferRelativeResize="0"/>
          <p:nvPr/>
        </p:nvPicPr>
        <p:blipFill>
          <a:blip r:embed="rId5">
            <a:alphaModFix/>
          </a:blip>
          <a:stretch>
            <a:fillRect/>
          </a:stretch>
        </p:blipFill>
        <p:spPr>
          <a:xfrm>
            <a:off x="6398800" y="351850"/>
            <a:ext cx="2164675" cy="16711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9"/>
          <p:cNvSpPr txBox="1"/>
          <p:nvPr>
            <p:ph type="title"/>
          </p:nvPr>
        </p:nvSpPr>
        <p:spPr>
          <a:xfrm>
            <a:off x="1297500" y="1731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u="sng"/>
              <a:t>MISSION PLANNER</a:t>
            </a:r>
            <a:endParaRPr b="1" sz="1700" u="sng"/>
          </a:p>
        </p:txBody>
      </p:sp>
      <p:sp>
        <p:nvSpPr>
          <p:cNvPr id="327" name="Google Shape;327;p29"/>
          <p:cNvSpPr txBox="1"/>
          <p:nvPr/>
        </p:nvSpPr>
        <p:spPr>
          <a:xfrm>
            <a:off x="1072800" y="561475"/>
            <a:ext cx="4301400" cy="22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rgbClr val="FFFFFF"/>
                </a:solidFill>
                <a:latin typeface="Lato"/>
                <a:ea typeface="Lato"/>
                <a:cs typeface="Lato"/>
                <a:sym typeface="Lato"/>
              </a:rPr>
              <a:t> </a:t>
            </a:r>
            <a:r>
              <a:rPr lang="en-GB" sz="1300">
                <a:solidFill>
                  <a:srgbClr val="FFFFFF"/>
                </a:solidFill>
              </a:rPr>
              <a:t>It is a fully-functioning GUI Ground Control Station(GCS) for multicopters, planes, helicopters &amp; Rovers.</a:t>
            </a:r>
            <a:endParaRPr sz="1300">
              <a:solidFill>
                <a:srgbClr val="FFFFFF"/>
              </a:solidFill>
            </a:endParaRPr>
          </a:p>
          <a:p>
            <a:pPr indent="0" lvl="0" marL="0" rtl="0" algn="l">
              <a:lnSpc>
                <a:spcPct val="115000"/>
              </a:lnSpc>
              <a:spcBef>
                <a:spcPts val="0"/>
              </a:spcBef>
              <a:spcAft>
                <a:spcPts val="0"/>
              </a:spcAft>
              <a:buNone/>
            </a:pPr>
            <a:r>
              <a:rPr lang="en-GB" sz="1300">
                <a:solidFill>
                  <a:srgbClr val="FFFFFF"/>
                </a:solidFill>
                <a:latin typeface="Lato"/>
                <a:ea typeface="Lato"/>
                <a:cs typeface="Lato"/>
                <a:sym typeface="Lato"/>
              </a:rPr>
              <a:t>Functions :</a:t>
            </a:r>
            <a:endParaRPr sz="13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GB" sz="1200">
                <a:solidFill>
                  <a:srgbClr val="FFFFFF"/>
                </a:solidFill>
              </a:rPr>
              <a:t>❖Planning the flight mission before flight</a:t>
            </a:r>
            <a:endParaRPr sz="1200">
              <a:solidFill>
                <a:srgbClr val="FFFFFF"/>
              </a:solidFill>
            </a:endParaRPr>
          </a:p>
          <a:p>
            <a:pPr indent="0" lvl="0" marL="0" rtl="0" algn="l">
              <a:lnSpc>
                <a:spcPct val="90000"/>
              </a:lnSpc>
              <a:spcBef>
                <a:spcPts val="0"/>
              </a:spcBef>
              <a:spcAft>
                <a:spcPts val="0"/>
              </a:spcAft>
              <a:buNone/>
            </a:pPr>
            <a:r>
              <a:rPr lang="en-GB" sz="1200">
                <a:solidFill>
                  <a:srgbClr val="FFFFFF"/>
                </a:solidFill>
              </a:rPr>
              <a:t>❖Monitors and receiving flight information in Real time</a:t>
            </a:r>
            <a:endParaRPr sz="1200">
              <a:solidFill>
                <a:srgbClr val="FFFFFF"/>
              </a:solidFill>
            </a:endParaRPr>
          </a:p>
          <a:p>
            <a:pPr indent="0" lvl="0" marL="0" rtl="0" algn="l">
              <a:lnSpc>
                <a:spcPct val="90000"/>
              </a:lnSpc>
              <a:spcBef>
                <a:spcPts val="0"/>
              </a:spcBef>
              <a:spcAft>
                <a:spcPts val="0"/>
              </a:spcAft>
              <a:buNone/>
            </a:pPr>
            <a:r>
              <a:rPr lang="en-GB" sz="1200">
                <a:solidFill>
                  <a:srgbClr val="FFFFFF"/>
                </a:solidFill>
              </a:rPr>
              <a:t>❖Configure the Autopilot according to our needs</a:t>
            </a:r>
            <a:endParaRPr sz="1200">
              <a:solidFill>
                <a:srgbClr val="FFFFFF"/>
              </a:solidFill>
            </a:endParaRPr>
          </a:p>
          <a:p>
            <a:pPr indent="0" lvl="0" marL="0" rtl="0" algn="l">
              <a:lnSpc>
                <a:spcPct val="90000"/>
              </a:lnSpc>
              <a:spcBef>
                <a:spcPts val="0"/>
              </a:spcBef>
              <a:spcAft>
                <a:spcPts val="0"/>
              </a:spcAft>
              <a:buNone/>
            </a:pPr>
            <a:r>
              <a:rPr lang="en-GB" sz="1200">
                <a:solidFill>
                  <a:srgbClr val="FFFFFF"/>
                </a:solidFill>
              </a:rPr>
              <a:t>❖Virtual Simulating flights using SITL</a:t>
            </a:r>
            <a:endParaRPr sz="1200">
              <a:solidFill>
                <a:srgbClr val="FFFFFF"/>
              </a:solidFill>
            </a:endParaRPr>
          </a:p>
          <a:p>
            <a:pPr indent="0" lvl="0" marL="0" rtl="0" algn="l">
              <a:lnSpc>
                <a:spcPct val="90000"/>
              </a:lnSpc>
              <a:spcBef>
                <a:spcPts val="0"/>
              </a:spcBef>
              <a:spcAft>
                <a:spcPts val="0"/>
              </a:spcAft>
              <a:buNone/>
            </a:pPr>
            <a:r>
              <a:rPr lang="en-GB" sz="1200">
                <a:solidFill>
                  <a:srgbClr val="FFFFFF"/>
                </a:solidFill>
              </a:rPr>
              <a:t>❖Configuring the RC Remote</a:t>
            </a:r>
            <a:endParaRPr sz="1200">
              <a:solidFill>
                <a:srgbClr val="FFFFFF"/>
              </a:solidFill>
            </a:endParaRPr>
          </a:p>
          <a:p>
            <a:pPr indent="0" lvl="0" marL="0" rtl="0" algn="l">
              <a:spcBef>
                <a:spcPts val="0"/>
              </a:spcBef>
              <a:spcAft>
                <a:spcPts val="0"/>
              </a:spcAft>
              <a:buNone/>
            </a:pPr>
            <a:r>
              <a:t/>
            </a:r>
            <a:endParaRPr sz="1200">
              <a:latin typeface="Lato"/>
              <a:ea typeface="Lato"/>
              <a:cs typeface="Lato"/>
              <a:sym typeface="Lato"/>
            </a:endParaRPr>
          </a:p>
        </p:txBody>
      </p:sp>
      <p:pic>
        <p:nvPicPr>
          <p:cNvPr id="328" name="Google Shape;328;p29"/>
          <p:cNvPicPr preferRelativeResize="0"/>
          <p:nvPr/>
        </p:nvPicPr>
        <p:blipFill>
          <a:blip r:embed="rId3">
            <a:alphaModFix/>
          </a:blip>
          <a:stretch>
            <a:fillRect/>
          </a:stretch>
        </p:blipFill>
        <p:spPr>
          <a:xfrm>
            <a:off x="864250" y="2867875"/>
            <a:ext cx="3498384" cy="1970825"/>
          </a:xfrm>
          <a:prstGeom prst="rect">
            <a:avLst/>
          </a:prstGeom>
          <a:noFill/>
          <a:ln>
            <a:noFill/>
          </a:ln>
        </p:spPr>
      </p:pic>
      <p:sp>
        <p:nvSpPr>
          <p:cNvPr id="329" name="Google Shape;329;p29"/>
          <p:cNvSpPr txBox="1"/>
          <p:nvPr/>
        </p:nvSpPr>
        <p:spPr>
          <a:xfrm>
            <a:off x="4572000" y="2771700"/>
            <a:ext cx="3619500" cy="197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rgbClr val="FFFFFF"/>
                </a:solidFill>
                <a:latin typeface="Lato"/>
                <a:ea typeface="Lato"/>
                <a:cs typeface="Lato"/>
                <a:sym typeface="Lato"/>
              </a:rPr>
              <a:t>Flight Modes :</a:t>
            </a:r>
            <a:endParaRPr sz="11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GB" sz="1100">
                <a:solidFill>
                  <a:srgbClr val="FFFFFF"/>
                </a:solidFill>
                <a:latin typeface="Lato"/>
                <a:ea typeface="Lato"/>
                <a:cs typeface="Lato"/>
                <a:sym typeface="Lato"/>
              </a:rPr>
              <a:t>●Acro Mode -Maintain altitude level</a:t>
            </a:r>
            <a:endParaRPr sz="11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GB" sz="1100">
                <a:solidFill>
                  <a:srgbClr val="FFFFFF"/>
                </a:solidFill>
                <a:latin typeface="Lato"/>
                <a:ea typeface="Lato"/>
                <a:cs typeface="Lato"/>
                <a:sym typeface="Lato"/>
              </a:rPr>
              <a:t>●Stabilize Mode:Allows manual control of vehicle</a:t>
            </a:r>
            <a:endParaRPr sz="11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GB" sz="1100">
                <a:solidFill>
                  <a:srgbClr val="FFFFFF"/>
                </a:solidFill>
                <a:latin typeface="Lato"/>
                <a:ea typeface="Lato"/>
                <a:cs typeface="Lato"/>
                <a:sym typeface="Lato"/>
              </a:rPr>
              <a:t>●Loiter Mode:Current altitude,orientation and heading direction is maintained.</a:t>
            </a:r>
            <a:endParaRPr sz="11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GB" sz="1000">
                <a:solidFill>
                  <a:schemeClr val="lt1"/>
                </a:solidFill>
              </a:rPr>
              <a:t>SITL FEATURE-</a:t>
            </a:r>
            <a:endParaRPr sz="1000">
              <a:solidFill>
                <a:schemeClr val="lt1"/>
              </a:solidFill>
            </a:endParaRPr>
          </a:p>
          <a:p>
            <a:pPr indent="0" lvl="0" marL="0" rtl="0" algn="l">
              <a:lnSpc>
                <a:spcPct val="115000"/>
              </a:lnSpc>
              <a:spcBef>
                <a:spcPts val="0"/>
              </a:spcBef>
              <a:spcAft>
                <a:spcPts val="0"/>
              </a:spcAft>
              <a:buNone/>
            </a:pPr>
            <a:r>
              <a:rPr lang="en-GB" sz="1000">
                <a:solidFill>
                  <a:schemeClr val="lt1"/>
                </a:solidFill>
              </a:rPr>
              <a:t>Allows to run plane,copter or rover without any hardware.It works on ardupilot .It can be used to plan and execute missions</a:t>
            </a:r>
            <a:endParaRPr sz="700">
              <a:solidFill>
                <a:schemeClr val="lt1"/>
              </a:solidFill>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p:txBody>
      </p:sp>
      <p:sp>
        <p:nvSpPr>
          <p:cNvPr id="330" name="Google Shape;330;p29"/>
          <p:cNvSpPr txBox="1"/>
          <p:nvPr/>
        </p:nvSpPr>
        <p:spPr>
          <a:xfrm>
            <a:off x="5965675" y="278725"/>
            <a:ext cx="186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latin typeface="Lato"/>
                <a:ea typeface="Lato"/>
                <a:cs typeface="Lato"/>
                <a:sym typeface="Lato"/>
              </a:rPr>
              <a:t>FLIGHT PLANNING</a:t>
            </a:r>
            <a:endParaRPr b="1">
              <a:solidFill>
                <a:schemeClr val="lt1"/>
              </a:solidFill>
              <a:latin typeface="Lato"/>
              <a:ea typeface="Lato"/>
              <a:cs typeface="Lato"/>
              <a:sym typeface="Lato"/>
            </a:endParaRPr>
          </a:p>
        </p:txBody>
      </p:sp>
      <p:pic>
        <p:nvPicPr>
          <p:cNvPr id="331" name="Google Shape;331;p29"/>
          <p:cNvPicPr preferRelativeResize="0"/>
          <p:nvPr/>
        </p:nvPicPr>
        <p:blipFill>
          <a:blip r:embed="rId4">
            <a:alphaModFix/>
          </a:blip>
          <a:stretch>
            <a:fillRect/>
          </a:stretch>
        </p:blipFill>
        <p:spPr>
          <a:xfrm>
            <a:off x="5451825" y="771425"/>
            <a:ext cx="3498376" cy="1705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ph type="title"/>
          </p:nvPr>
        </p:nvSpPr>
        <p:spPr>
          <a:xfrm>
            <a:off x="1052550" y="1430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1650" u="sng">
                <a:solidFill>
                  <a:srgbClr val="FFFFFF"/>
                </a:solidFill>
              </a:rPr>
              <a:t>Matlab and Simulink</a:t>
            </a:r>
            <a:endParaRPr b="1" sz="1650" u="sng">
              <a:solidFill>
                <a:srgbClr val="FFFFFF"/>
              </a:solidFill>
            </a:endParaRPr>
          </a:p>
          <a:p>
            <a:pPr indent="0" lvl="0" marL="0" rtl="0" algn="l">
              <a:spcBef>
                <a:spcPts val="0"/>
              </a:spcBef>
              <a:spcAft>
                <a:spcPts val="0"/>
              </a:spcAft>
              <a:buSzPts val="990"/>
              <a:buNone/>
            </a:pPr>
            <a:r>
              <a:t/>
            </a:r>
            <a:endParaRPr b="1" sz="1250">
              <a:solidFill>
                <a:srgbClr val="FFFFFF"/>
              </a:solidFill>
            </a:endParaRPr>
          </a:p>
          <a:p>
            <a:pPr indent="0" lvl="0" marL="0" rtl="0" algn="l">
              <a:spcBef>
                <a:spcPts val="0"/>
              </a:spcBef>
              <a:spcAft>
                <a:spcPts val="0"/>
              </a:spcAft>
              <a:buSzPts val="990"/>
              <a:buNone/>
            </a:pPr>
            <a:r>
              <a:rPr lang="en-GB" sz="1400">
                <a:solidFill>
                  <a:srgbClr val="FFFFFF"/>
                </a:solidFill>
              </a:rPr>
              <a:t>They help model,control and simulate a drone.</a:t>
            </a:r>
            <a:endParaRPr sz="1400">
              <a:solidFill>
                <a:srgbClr val="FFFFFF"/>
              </a:solidFill>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Components of Drone Simulation:</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●Drone dynamic Model</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●Drone Flight control model</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●Sensor Model</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●Simulation Environment</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SzPts val="990"/>
              <a:buNone/>
            </a:pPr>
            <a:r>
              <a:rPr lang="en-GB" sz="1400">
                <a:solidFill>
                  <a:srgbClr val="FFFFFF"/>
                </a:solidFill>
                <a:latin typeface="Lato"/>
                <a:ea typeface="Lato"/>
                <a:cs typeface="Lato"/>
                <a:sym typeface="Lato"/>
              </a:rPr>
              <a:t>●Autonomous Algorithm</a:t>
            </a:r>
            <a:endParaRPr sz="1600">
              <a:solidFill>
                <a:srgbClr val="FFFFFF"/>
              </a:solidFill>
              <a:latin typeface="Lato"/>
              <a:ea typeface="Lato"/>
              <a:cs typeface="Lato"/>
              <a:sym typeface="Lato"/>
            </a:endParaRPr>
          </a:p>
          <a:p>
            <a:pPr indent="0" lvl="0" marL="0" rtl="0" algn="l">
              <a:spcBef>
                <a:spcPts val="0"/>
              </a:spcBef>
              <a:spcAft>
                <a:spcPts val="0"/>
              </a:spcAft>
              <a:buSzPts val="990"/>
              <a:buNone/>
            </a:pPr>
            <a:r>
              <a:t/>
            </a:r>
            <a:endParaRPr sz="1200">
              <a:solidFill>
                <a:srgbClr val="FFFFFF"/>
              </a:solidFill>
            </a:endParaRPr>
          </a:p>
        </p:txBody>
      </p:sp>
      <p:pic>
        <p:nvPicPr>
          <p:cNvPr id="337" name="Google Shape;337;p30"/>
          <p:cNvPicPr preferRelativeResize="0"/>
          <p:nvPr/>
        </p:nvPicPr>
        <p:blipFill>
          <a:blip r:embed="rId3">
            <a:alphaModFix/>
          </a:blip>
          <a:stretch>
            <a:fillRect/>
          </a:stretch>
        </p:blipFill>
        <p:spPr>
          <a:xfrm>
            <a:off x="5414450" y="372025"/>
            <a:ext cx="2797125" cy="2018925"/>
          </a:xfrm>
          <a:prstGeom prst="rect">
            <a:avLst/>
          </a:prstGeom>
          <a:noFill/>
          <a:ln>
            <a:noFill/>
          </a:ln>
        </p:spPr>
      </p:pic>
      <p:sp>
        <p:nvSpPr>
          <p:cNvPr id="338" name="Google Shape;338;p30"/>
          <p:cNvSpPr txBox="1"/>
          <p:nvPr/>
        </p:nvSpPr>
        <p:spPr>
          <a:xfrm>
            <a:off x="911900" y="2658825"/>
            <a:ext cx="339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Montserrat"/>
                <a:ea typeface="Montserrat"/>
                <a:cs typeface="Montserrat"/>
                <a:sym typeface="Montserrat"/>
              </a:rPr>
              <a:t>Flight control software and their integration with controllers</a:t>
            </a:r>
            <a:endParaRPr b="1" sz="600">
              <a:latin typeface="Lato"/>
              <a:ea typeface="Lato"/>
              <a:cs typeface="Lato"/>
              <a:sym typeface="Lato"/>
            </a:endParaRPr>
          </a:p>
        </p:txBody>
      </p:sp>
      <p:pic>
        <p:nvPicPr>
          <p:cNvPr id="339" name="Google Shape;339;p30"/>
          <p:cNvPicPr preferRelativeResize="0"/>
          <p:nvPr/>
        </p:nvPicPr>
        <p:blipFill>
          <a:blip r:embed="rId4">
            <a:alphaModFix/>
          </a:blip>
          <a:stretch>
            <a:fillRect/>
          </a:stretch>
        </p:blipFill>
        <p:spPr>
          <a:xfrm>
            <a:off x="5414462" y="2755737"/>
            <a:ext cx="2898475" cy="2200389"/>
          </a:xfrm>
          <a:prstGeom prst="rect">
            <a:avLst/>
          </a:prstGeom>
          <a:noFill/>
          <a:ln>
            <a:noFill/>
          </a:ln>
        </p:spPr>
      </p:pic>
      <p:pic>
        <p:nvPicPr>
          <p:cNvPr id="340" name="Google Shape;340;p30"/>
          <p:cNvPicPr preferRelativeResize="0"/>
          <p:nvPr/>
        </p:nvPicPr>
        <p:blipFill>
          <a:blip r:embed="rId5">
            <a:alphaModFix/>
          </a:blip>
          <a:stretch>
            <a:fillRect/>
          </a:stretch>
        </p:blipFill>
        <p:spPr>
          <a:xfrm>
            <a:off x="1655375" y="3495388"/>
            <a:ext cx="2033825" cy="13280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1"/>
          <p:cNvSpPr txBox="1"/>
          <p:nvPr/>
        </p:nvSpPr>
        <p:spPr>
          <a:xfrm>
            <a:off x="1189150" y="367700"/>
            <a:ext cx="5069400" cy="11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50" u="sng">
                <a:solidFill>
                  <a:schemeClr val="lt1"/>
                </a:solidFill>
                <a:latin typeface="Montserrat"/>
                <a:ea typeface="Montserrat"/>
                <a:cs typeface="Montserrat"/>
                <a:sym typeface="Montserrat"/>
              </a:rPr>
              <a:t>Matlab and Simulink Onramp Course</a:t>
            </a:r>
            <a:endParaRPr b="1" sz="1850" u="sng">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1850" u="sng">
                <a:solidFill>
                  <a:schemeClr val="lt1"/>
                </a:solidFill>
                <a:latin typeface="Montserrat"/>
                <a:ea typeface="Montserrat"/>
                <a:cs typeface="Montserrat"/>
                <a:sym typeface="Montserrat"/>
              </a:rPr>
              <a:t>&amp; Ubuntu Installation</a:t>
            </a:r>
            <a:endParaRPr b="1" sz="1850" u="sng">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250" u="sng">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u="sng"/>
          </a:p>
        </p:txBody>
      </p:sp>
      <p:pic>
        <p:nvPicPr>
          <p:cNvPr id="346" name="Google Shape;346;p31"/>
          <p:cNvPicPr preferRelativeResize="0"/>
          <p:nvPr/>
        </p:nvPicPr>
        <p:blipFill>
          <a:blip r:embed="rId3">
            <a:alphaModFix/>
          </a:blip>
          <a:stretch>
            <a:fillRect/>
          </a:stretch>
        </p:blipFill>
        <p:spPr>
          <a:xfrm>
            <a:off x="6748075" y="199600"/>
            <a:ext cx="2109025" cy="1116000"/>
          </a:xfrm>
          <a:prstGeom prst="rect">
            <a:avLst/>
          </a:prstGeom>
          <a:noFill/>
          <a:ln>
            <a:noFill/>
          </a:ln>
        </p:spPr>
      </p:pic>
      <p:pic>
        <p:nvPicPr>
          <p:cNvPr id="347" name="Google Shape;347;p31"/>
          <p:cNvPicPr preferRelativeResize="0"/>
          <p:nvPr/>
        </p:nvPicPr>
        <p:blipFill rotWithShape="1">
          <a:blip r:embed="rId4">
            <a:alphaModFix/>
          </a:blip>
          <a:srcRect b="0" l="-5730" r="5729" t="0"/>
          <a:stretch/>
        </p:blipFill>
        <p:spPr>
          <a:xfrm>
            <a:off x="5422875" y="1532405"/>
            <a:ext cx="3333750" cy="1922358"/>
          </a:xfrm>
          <a:prstGeom prst="rect">
            <a:avLst/>
          </a:prstGeom>
          <a:noFill/>
          <a:ln>
            <a:noFill/>
          </a:ln>
        </p:spPr>
      </p:pic>
      <p:pic>
        <p:nvPicPr>
          <p:cNvPr id="348" name="Google Shape;348;p31"/>
          <p:cNvPicPr preferRelativeResize="0"/>
          <p:nvPr/>
        </p:nvPicPr>
        <p:blipFill>
          <a:blip r:embed="rId5">
            <a:alphaModFix/>
          </a:blip>
          <a:stretch>
            <a:fillRect/>
          </a:stretch>
        </p:blipFill>
        <p:spPr>
          <a:xfrm>
            <a:off x="90425" y="3768025"/>
            <a:ext cx="3104427" cy="1308300"/>
          </a:xfrm>
          <a:prstGeom prst="rect">
            <a:avLst/>
          </a:prstGeom>
          <a:noFill/>
          <a:ln>
            <a:noFill/>
          </a:ln>
        </p:spPr>
      </p:pic>
      <p:sp>
        <p:nvSpPr>
          <p:cNvPr id="349" name="Google Shape;349;p31"/>
          <p:cNvSpPr txBox="1"/>
          <p:nvPr/>
        </p:nvSpPr>
        <p:spPr>
          <a:xfrm>
            <a:off x="3424400" y="3671575"/>
            <a:ext cx="506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We have to  install Ubuntu 18 for running Gazebo and ROS</a:t>
            </a:r>
            <a:endParaRPr sz="1500">
              <a:solidFill>
                <a:schemeClr val="lt1"/>
              </a:solidFill>
              <a:latin typeface="Lato"/>
              <a:ea typeface="Lato"/>
              <a:cs typeface="Lato"/>
              <a:sym typeface="Lato"/>
            </a:endParaRPr>
          </a:p>
        </p:txBody>
      </p:sp>
      <p:sp>
        <p:nvSpPr>
          <p:cNvPr id="350" name="Google Shape;350;p31"/>
          <p:cNvSpPr txBox="1"/>
          <p:nvPr/>
        </p:nvSpPr>
        <p:spPr>
          <a:xfrm>
            <a:off x="3413700" y="4087075"/>
            <a:ext cx="58026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500">
                <a:solidFill>
                  <a:schemeClr val="lt1"/>
                </a:solidFill>
                <a:latin typeface="Lato"/>
                <a:ea typeface="Lato"/>
                <a:cs typeface="Lato"/>
                <a:sym typeface="Lato"/>
              </a:rPr>
              <a:t>For the installation process, follow this link: </a:t>
            </a:r>
            <a:r>
              <a:rPr lang="en-GB" sz="1500" u="sng">
                <a:solidFill>
                  <a:schemeClr val="hlink"/>
                </a:solidFill>
                <a:latin typeface="Lato"/>
                <a:ea typeface="Lato"/>
                <a:cs typeface="Lato"/>
                <a:sym typeface="Lato"/>
                <a:hlinkClick r:id="rId6"/>
              </a:rPr>
              <a:t>https://itsfoss.com/install-ubuntu-dual-boot-mode-windows/</a:t>
            </a:r>
            <a:endParaRPr/>
          </a:p>
          <a:p>
            <a:pPr indent="0" lvl="0" marL="0" rtl="0" algn="l">
              <a:spcBef>
                <a:spcPts val="0"/>
              </a:spcBef>
              <a:spcAft>
                <a:spcPts val="0"/>
              </a:spcAft>
              <a:buNone/>
            </a:pPr>
            <a:r>
              <a:rPr i="1" lang="en-GB">
                <a:solidFill>
                  <a:schemeClr val="lt1"/>
                </a:solidFill>
              </a:rPr>
              <a:t>Discord Server link for help:</a:t>
            </a:r>
            <a:endParaRPr i="1">
              <a:solidFill>
                <a:schemeClr val="lt1"/>
              </a:solidFill>
            </a:endParaRPr>
          </a:p>
          <a:p>
            <a:pPr indent="0" lvl="0" marL="0" rtl="0" algn="l">
              <a:spcBef>
                <a:spcPts val="0"/>
              </a:spcBef>
              <a:spcAft>
                <a:spcPts val="0"/>
              </a:spcAft>
              <a:buNone/>
            </a:pPr>
            <a:r>
              <a:rPr lang="en-GB" u="sng">
                <a:solidFill>
                  <a:srgbClr val="1155CC"/>
                </a:solidFill>
                <a:hlinkClick r:id="rId7">
                  <a:extLst>
                    <a:ext uri="{A12FA001-AC4F-418D-AE19-62706E023703}">
                      <ahyp:hlinkClr val="tx"/>
                    </a:ext>
                  </a:extLst>
                </a:hlinkClick>
              </a:rPr>
              <a:t>https://discord.gg/ubuntu</a:t>
            </a:r>
            <a:endParaRPr u="sng">
              <a:solidFill>
                <a:srgbClr val="1155CC"/>
              </a:solidFill>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sp>
        <p:nvSpPr>
          <p:cNvPr id="351" name="Google Shape;351;p31"/>
          <p:cNvSpPr txBox="1"/>
          <p:nvPr/>
        </p:nvSpPr>
        <p:spPr>
          <a:xfrm>
            <a:off x="508175" y="1542150"/>
            <a:ext cx="45858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You can get a quick hands-on experience on Matlab and Simulink by doing short onramp courses.</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Some links for doing the onramp course:</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u="sng">
                <a:solidFill>
                  <a:schemeClr val="hlink"/>
                </a:solidFill>
                <a:latin typeface="Lato"/>
                <a:ea typeface="Lato"/>
                <a:cs typeface="Lato"/>
                <a:sym typeface="Lato"/>
                <a:hlinkClick r:id="rId8"/>
              </a:rPr>
              <a:t>https://matlabacademy.mathworks.com/</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u="sng">
                <a:solidFill>
                  <a:schemeClr val="hlink"/>
                </a:solidFill>
                <a:latin typeface="Lato"/>
                <a:ea typeface="Lato"/>
                <a:cs typeface="Lato"/>
                <a:sym typeface="Lato"/>
                <a:hlinkClick r:id="rId9"/>
              </a:rPr>
              <a:t>https://www.mathworks.com/learn/tutorials/matlab-onramp.html</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2"/>
          <p:cNvSpPr txBox="1"/>
          <p:nvPr>
            <p:ph type="ctrTitle"/>
          </p:nvPr>
        </p:nvSpPr>
        <p:spPr>
          <a:xfrm>
            <a:off x="2175550" y="143400"/>
            <a:ext cx="55125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88" u="sng">
                <a:latin typeface="Montserrat ExtraBold"/>
                <a:ea typeface="Montserrat ExtraBold"/>
                <a:cs typeface="Montserrat ExtraBold"/>
                <a:sym typeface="Montserrat ExtraBold"/>
              </a:rPr>
              <a:t>Gazebo : Robot Simulator</a:t>
            </a:r>
            <a:endParaRPr sz="2888" u="sng">
              <a:latin typeface="Montserrat ExtraBold"/>
              <a:ea typeface="Montserrat ExtraBold"/>
              <a:cs typeface="Montserrat ExtraBold"/>
              <a:sym typeface="Montserrat ExtraBold"/>
            </a:endParaRPr>
          </a:p>
        </p:txBody>
      </p:sp>
      <p:sp>
        <p:nvSpPr>
          <p:cNvPr id="357" name="Google Shape;357;p32"/>
          <p:cNvSpPr txBox="1"/>
          <p:nvPr>
            <p:ph idx="1" type="subTitle"/>
          </p:nvPr>
        </p:nvSpPr>
        <p:spPr>
          <a:xfrm>
            <a:off x="2982425" y="1115250"/>
            <a:ext cx="4198200" cy="9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Gazebo</a:t>
            </a:r>
            <a:r>
              <a:rPr lang="en-GB"/>
              <a:t> is a 3D dynamic simulator which offers Physics simulation,with the ability to accurately and efficiently simulate a population of robots in virtual environment.</a:t>
            </a:r>
            <a:endParaRPr/>
          </a:p>
        </p:txBody>
      </p:sp>
      <p:sp>
        <p:nvSpPr>
          <p:cNvPr id="358" name="Google Shape;358;p32"/>
          <p:cNvSpPr txBox="1"/>
          <p:nvPr/>
        </p:nvSpPr>
        <p:spPr>
          <a:xfrm>
            <a:off x="79025" y="4085125"/>
            <a:ext cx="1929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Reference Link: </a:t>
            </a:r>
            <a:r>
              <a:rPr lang="en-GB" u="sng">
                <a:solidFill>
                  <a:schemeClr val="hlink"/>
                </a:solidFill>
                <a:latin typeface="Lato"/>
                <a:ea typeface="Lato"/>
                <a:cs typeface="Lato"/>
                <a:sym typeface="Lato"/>
                <a:hlinkClick r:id="rId3"/>
              </a:rPr>
              <a:t>http://gazebosim.org/tutorials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59" name="Google Shape;359;p32"/>
          <p:cNvSpPr txBox="1"/>
          <p:nvPr/>
        </p:nvSpPr>
        <p:spPr>
          <a:xfrm>
            <a:off x="3052475" y="1862825"/>
            <a:ext cx="405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To put it simply, </a:t>
            </a:r>
            <a:r>
              <a:rPr lang="en-GB" u="sng">
                <a:solidFill>
                  <a:schemeClr val="lt1"/>
                </a:solidFill>
                <a:latin typeface="Lato"/>
                <a:ea typeface="Lato"/>
                <a:cs typeface="Lato"/>
                <a:sym typeface="Lato"/>
              </a:rPr>
              <a:t>Gazebo</a:t>
            </a:r>
            <a:r>
              <a:rPr lang="en-GB">
                <a:solidFill>
                  <a:schemeClr val="lt1"/>
                </a:solidFill>
                <a:latin typeface="Lato"/>
                <a:ea typeface="Lato"/>
                <a:cs typeface="Lato"/>
                <a:sym typeface="Lato"/>
              </a:rPr>
              <a:t> is a simulated environment that obeys the laws of physics where we can test robots.</a:t>
            </a:r>
            <a:endParaRPr>
              <a:solidFill>
                <a:schemeClr val="lt1"/>
              </a:solidFill>
              <a:latin typeface="Lato"/>
              <a:ea typeface="Lato"/>
              <a:cs typeface="Lato"/>
              <a:sym typeface="Lato"/>
            </a:endParaRPr>
          </a:p>
        </p:txBody>
      </p:sp>
      <p:pic>
        <p:nvPicPr>
          <p:cNvPr id="360" name="Google Shape;360;p32"/>
          <p:cNvPicPr preferRelativeResize="0"/>
          <p:nvPr/>
        </p:nvPicPr>
        <p:blipFill>
          <a:blip r:embed="rId4">
            <a:alphaModFix/>
          </a:blip>
          <a:stretch>
            <a:fillRect/>
          </a:stretch>
        </p:blipFill>
        <p:spPr>
          <a:xfrm>
            <a:off x="4934625" y="2770200"/>
            <a:ext cx="3742174" cy="2341000"/>
          </a:xfrm>
          <a:prstGeom prst="rect">
            <a:avLst/>
          </a:prstGeom>
          <a:noFill/>
          <a:ln>
            <a:noFill/>
          </a:ln>
        </p:spPr>
      </p:pic>
      <p:sp>
        <p:nvSpPr>
          <p:cNvPr id="361" name="Google Shape;361;p32"/>
          <p:cNvSpPr txBox="1"/>
          <p:nvPr/>
        </p:nvSpPr>
        <p:spPr>
          <a:xfrm>
            <a:off x="3052475" y="4610975"/>
            <a:ext cx="276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Husky Simulator</a:t>
            </a:r>
            <a:endParaRPr sz="1500">
              <a:solidFill>
                <a:schemeClr val="lt1"/>
              </a:solidFill>
              <a:latin typeface="Lato"/>
              <a:ea typeface="Lato"/>
              <a:cs typeface="Lato"/>
              <a:sym typeface="Lato"/>
            </a:endParaRPr>
          </a:p>
        </p:txBody>
      </p:sp>
      <p:sp>
        <p:nvSpPr>
          <p:cNvPr id="362" name="Google Shape;362;p32"/>
          <p:cNvSpPr/>
          <p:nvPr/>
        </p:nvSpPr>
        <p:spPr>
          <a:xfrm>
            <a:off x="72375" y="4052000"/>
            <a:ext cx="1922238" cy="974484"/>
          </a:xfrm>
          <a:prstGeom prst="flowChartDocumen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32"/>
          <p:cNvPicPr preferRelativeResize="0"/>
          <p:nvPr/>
        </p:nvPicPr>
        <p:blipFill>
          <a:blip r:embed="rId5">
            <a:alphaModFix/>
          </a:blip>
          <a:stretch>
            <a:fillRect/>
          </a:stretch>
        </p:blipFill>
        <p:spPr>
          <a:xfrm>
            <a:off x="7487725" y="15325"/>
            <a:ext cx="1619250" cy="1905000"/>
          </a:xfrm>
          <a:prstGeom prst="rect">
            <a:avLst/>
          </a:prstGeom>
          <a:noFill/>
          <a:ln>
            <a:noFill/>
          </a:ln>
        </p:spPr>
      </p:pic>
      <p:sp>
        <p:nvSpPr>
          <p:cNvPr id="364" name="Google Shape;364;p32"/>
          <p:cNvSpPr txBox="1"/>
          <p:nvPr/>
        </p:nvSpPr>
        <p:spPr>
          <a:xfrm>
            <a:off x="7792525" y="-5483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3052475" y="4605950"/>
            <a:ext cx="1782000" cy="4155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3052475" y="1920325"/>
            <a:ext cx="4009800" cy="6942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3"/>
          <p:cNvSpPr txBox="1"/>
          <p:nvPr>
            <p:ph type="title"/>
          </p:nvPr>
        </p:nvSpPr>
        <p:spPr>
          <a:xfrm>
            <a:off x="136375" y="25925"/>
            <a:ext cx="7044300" cy="588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u="sng">
                <a:latin typeface="Montserrat ExtraBold"/>
                <a:ea typeface="Montserrat ExtraBold"/>
                <a:cs typeface="Montserrat ExtraBold"/>
                <a:sym typeface="Montserrat ExtraBold"/>
              </a:rPr>
              <a:t>Gazebo : Screen Overview</a:t>
            </a:r>
            <a:endParaRPr u="sng">
              <a:latin typeface="Montserrat ExtraBold"/>
              <a:ea typeface="Montserrat ExtraBold"/>
              <a:cs typeface="Montserrat ExtraBold"/>
              <a:sym typeface="Montserrat ExtraBold"/>
            </a:endParaRPr>
          </a:p>
        </p:txBody>
      </p:sp>
      <p:pic>
        <p:nvPicPr>
          <p:cNvPr id="372" name="Google Shape;372;p33"/>
          <p:cNvPicPr preferRelativeResize="0"/>
          <p:nvPr/>
        </p:nvPicPr>
        <p:blipFill>
          <a:blip r:embed="rId3">
            <a:alphaModFix/>
          </a:blip>
          <a:stretch>
            <a:fillRect/>
          </a:stretch>
        </p:blipFill>
        <p:spPr>
          <a:xfrm>
            <a:off x="0" y="569913"/>
            <a:ext cx="7721275" cy="1270825"/>
          </a:xfrm>
          <a:prstGeom prst="rect">
            <a:avLst/>
          </a:prstGeom>
          <a:noFill/>
          <a:ln>
            <a:noFill/>
          </a:ln>
        </p:spPr>
      </p:pic>
      <p:sp>
        <p:nvSpPr>
          <p:cNvPr id="373" name="Google Shape;373;p33"/>
          <p:cNvSpPr txBox="1"/>
          <p:nvPr/>
        </p:nvSpPr>
        <p:spPr>
          <a:xfrm>
            <a:off x="9625" y="1900800"/>
            <a:ext cx="6183300" cy="3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75">
                <a:solidFill>
                  <a:srgbClr val="333333"/>
                </a:solidFill>
                <a:highlight>
                  <a:srgbClr val="FFFBF0"/>
                </a:highlight>
                <a:latin typeface="Ubuntu"/>
                <a:ea typeface="Ubuntu"/>
                <a:cs typeface="Ubuntu"/>
                <a:sym typeface="Ubuntu"/>
              </a:rPr>
              <a:t>Select mode: Navigate in the scene </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 Translate mode: Select models you want to move</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Rotate mode: Select models you want to rotate </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Scale mode: Select models you want to scale</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Undo/Redo: Undo/redo actions in the scene             </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Simple shapes: Insert simple shapes into the scene</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Copy/paste: Copy/paste models in the scene</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Change view: View the scene from various angles</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0"/>
              </a:spcAft>
              <a:buNone/>
            </a:pPr>
            <a:r>
              <a:rPr lang="en-GB" sz="1375">
                <a:solidFill>
                  <a:srgbClr val="333333"/>
                </a:solidFill>
                <a:highlight>
                  <a:srgbClr val="FFFBF0"/>
                </a:highlight>
                <a:latin typeface="Ubuntu"/>
                <a:ea typeface="Ubuntu"/>
                <a:cs typeface="Ubuntu"/>
                <a:sym typeface="Ubuntu"/>
              </a:rPr>
              <a:t>Align: Align models to one another</a:t>
            </a:r>
            <a:endParaRPr sz="1375">
              <a:solidFill>
                <a:srgbClr val="333333"/>
              </a:solidFill>
              <a:highlight>
                <a:srgbClr val="FFFBF0"/>
              </a:highlight>
              <a:latin typeface="Ubuntu"/>
              <a:ea typeface="Ubuntu"/>
              <a:cs typeface="Ubuntu"/>
              <a:sym typeface="Ubuntu"/>
            </a:endParaRPr>
          </a:p>
          <a:p>
            <a:pPr indent="0" lvl="0" marL="0" rtl="0" algn="l">
              <a:lnSpc>
                <a:spcPct val="115000"/>
              </a:lnSpc>
              <a:spcBef>
                <a:spcPts val="800"/>
              </a:spcBef>
              <a:spcAft>
                <a:spcPts val="1200"/>
              </a:spcAft>
              <a:buNone/>
            </a:pPr>
            <a:r>
              <a:t/>
            </a:r>
            <a:endParaRPr sz="1000">
              <a:solidFill>
                <a:srgbClr val="233A44"/>
              </a:solidFill>
              <a:highlight>
                <a:srgbClr val="FFFBF0"/>
              </a:highlight>
              <a:latin typeface="Calibri"/>
              <a:ea typeface="Calibri"/>
              <a:cs typeface="Calibri"/>
              <a:sym typeface="Calibri"/>
            </a:endParaRPr>
          </a:p>
        </p:txBody>
      </p:sp>
      <p:pic>
        <p:nvPicPr>
          <p:cNvPr id="374" name="Google Shape;374;p33"/>
          <p:cNvPicPr preferRelativeResize="0"/>
          <p:nvPr/>
        </p:nvPicPr>
        <p:blipFill>
          <a:blip r:embed="rId4">
            <a:alphaModFix/>
          </a:blip>
          <a:stretch>
            <a:fillRect/>
          </a:stretch>
        </p:blipFill>
        <p:spPr>
          <a:xfrm>
            <a:off x="4070350" y="1646000"/>
            <a:ext cx="5048702" cy="3453899"/>
          </a:xfrm>
          <a:prstGeom prst="rect">
            <a:avLst/>
          </a:prstGeom>
          <a:noFill/>
          <a:ln>
            <a:noFill/>
          </a:ln>
        </p:spPr>
      </p:pic>
      <p:sp>
        <p:nvSpPr>
          <p:cNvPr id="375" name="Google Shape;375;p33"/>
          <p:cNvSpPr/>
          <p:nvPr/>
        </p:nvSpPr>
        <p:spPr>
          <a:xfrm>
            <a:off x="25650" y="1869450"/>
            <a:ext cx="3984600" cy="3130200"/>
          </a:xfrm>
          <a:prstGeom prst="snip1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